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handoutMasters/handoutMaster1.xml" ContentType="application/vnd.openxmlformats-officedocument.presentationml.handoutMaster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8.xml" ContentType="application/vnd.openxmlformats-officedocument.theme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7262" r:id="rId2"/>
    <p:sldMasterId id="2147487323" r:id="rId3"/>
    <p:sldMasterId id="2147487361" r:id="rId4"/>
    <p:sldMasterId id="2147487399" r:id="rId5"/>
    <p:sldMasterId id="2147487402" r:id="rId6"/>
  </p:sldMasterIdLst>
  <p:notesMasterIdLst>
    <p:notesMasterId r:id="rId32"/>
  </p:notesMasterIdLst>
  <p:handoutMasterIdLst>
    <p:handoutMasterId r:id="rId33"/>
  </p:handoutMasterIdLst>
  <p:sldIdLst>
    <p:sldId id="321" r:id="rId7"/>
    <p:sldId id="676" r:id="rId8"/>
    <p:sldId id="677" r:id="rId9"/>
    <p:sldId id="689" r:id="rId10"/>
    <p:sldId id="678" r:id="rId11"/>
    <p:sldId id="662" r:id="rId12"/>
    <p:sldId id="679" r:id="rId13"/>
    <p:sldId id="631" r:id="rId14"/>
    <p:sldId id="682" r:id="rId15"/>
    <p:sldId id="686" r:id="rId16"/>
    <p:sldId id="687" r:id="rId17"/>
    <p:sldId id="688" r:id="rId18"/>
    <p:sldId id="691" r:id="rId19"/>
    <p:sldId id="692" r:id="rId20"/>
    <p:sldId id="693" r:id="rId21"/>
    <p:sldId id="700" r:id="rId22"/>
    <p:sldId id="701" r:id="rId23"/>
    <p:sldId id="706" r:id="rId24"/>
    <p:sldId id="708" r:id="rId25"/>
    <p:sldId id="711" r:id="rId26"/>
    <p:sldId id="712" r:id="rId27"/>
    <p:sldId id="715" r:id="rId28"/>
    <p:sldId id="716" r:id="rId29"/>
    <p:sldId id="720" r:id="rId30"/>
    <p:sldId id="721" r:id="rId31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800000"/>
    <a:srgbClr val="009900"/>
    <a:srgbClr val="CCFFCC"/>
    <a:srgbClr val="FFFFFF"/>
    <a:srgbClr val="86ECAF"/>
    <a:srgbClr val="990000"/>
    <a:srgbClr val="0000FF"/>
    <a:srgbClr val="99CCFF"/>
    <a:srgbClr val="66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1" autoAdjust="0"/>
    <p:restoredTop sz="90211" autoAdjust="0"/>
  </p:normalViewPr>
  <p:slideViewPr>
    <p:cSldViewPr>
      <p:cViewPr>
        <p:scale>
          <a:sx n="100" d="100"/>
          <a:sy n="100" d="100"/>
        </p:scale>
        <p:origin x="-211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customXml" Target="../customXml/item2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2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3.3979404938696924E-2"/>
          <c:y val="2.836041095054264E-2"/>
          <c:w val="0.96440252815946037"/>
          <c:h val="0.94800591325733863"/>
        </c:manualLayout>
      </c:layout>
      <c:pie3DChart>
        <c:varyColors val="1"/>
        <c:ser>
          <c:idx val="0"/>
          <c:order val="0"/>
          <c:spPr>
            <a:solidFill>
              <a:srgbClr val="FF9999"/>
            </a:solidFill>
          </c:spPr>
          <c:explosion val="25"/>
          <c:dPt>
            <c:idx val="0"/>
            <c:explosion val="0"/>
            <c:spPr>
              <a:solidFill>
                <a:srgbClr val="B4B4E6"/>
              </a:solidFill>
            </c:spPr>
          </c:dPt>
          <c:dPt>
            <c:idx val="1"/>
            <c:explosion val="24"/>
          </c:dPt>
          <c:val>
            <c:numRef>
              <c:f>Лист1!$B$1:$B$2</c:f>
              <c:numCache>
                <c:formatCode>_(* #,##0.00_);_(* \(#,##0.00\);_(* "-"??_);_(@_)</c:formatCode>
                <c:ptCount val="2"/>
                <c:pt idx="0">
                  <c:v>1365.8</c:v>
                </c:pt>
                <c:pt idx="1">
                  <c:v>2924</c:v>
                </c:pt>
              </c:numCache>
            </c:numRef>
          </c:val>
        </c:ser>
      </c:pie3DChart>
    </c:plotArea>
    <c:plotVisOnly val="1"/>
    <c:dispBlanksAs val="zero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E131E7-9C3E-4804-B9B2-997B4E1F6852}" type="doc">
      <dgm:prSet loTypeId="urn:microsoft.com/office/officeart/2005/8/layout/hProcess9" loCatId="process" qsTypeId="urn:microsoft.com/office/officeart/2005/8/quickstyle/simple5" qsCatId="simple" csTypeId="urn:microsoft.com/office/officeart/2005/8/colors/colorful5" csCatId="colorful" phldr="1"/>
      <dgm:spPr/>
    </dgm:pt>
    <dgm:pt modelId="{CE72098A-B824-4FBA-9220-FA52A3D288F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E1FFE1"/>
        </a:solidFill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Поступило </a:t>
          </a:r>
        </a:p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за 2019 год</a:t>
          </a:r>
        </a:p>
        <a:p>
          <a:r>
            <a:rPr lang="ru-RU" sz="20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21 553,3</a:t>
          </a:r>
          <a:endParaRPr lang="ru-RU" sz="2000" b="1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461A653-36CE-42E1-86A9-0D6AC70F6341}" type="parTrans" cxnId="{77BDD322-DD7F-4BC2-BB5D-565F8B6909C2}">
      <dgm:prSet/>
      <dgm:spPr/>
      <dgm:t>
        <a:bodyPr/>
        <a:lstStyle/>
        <a:p>
          <a:endParaRPr lang="ru-RU" sz="1900" b="1">
            <a:latin typeface="Times New Roman" pitchFamily="18" charset="0"/>
            <a:cs typeface="Times New Roman" pitchFamily="18" charset="0"/>
          </a:endParaRPr>
        </a:p>
      </dgm:t>
    </dgm:pt>
    <dgm:pt modelId="{9F9B0EFF-C55C-4E40-B6A8-0BAFF727A664}" type="sibTrans" cxnId="{77BDD322-DD7F-4BC2-BB5D-565F8B6909C2}">
      <dgm:prSet/>
      <dgm:spPr/>
      <dgm:t>
        <a:bodyPr/>
        <a:lstStyle/>
        <a:p>
          <a:endParaRPr lang="ru-RU" sz="1900" b="1">
            <a:latin typeface="Times New Roman" pitchFamily="18" charset="0"/>
            <a:cs typeface="Times New Roman" pitchFamily="18" charset="0"/>
          </a:endParaRPr>
        </a:p>
      </dgm:t>
    </dgm:pt>
    <dgm:pt modelId="{44E21AC1-C7C6-4B4D-B2BC-C475994248A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E1FFE1"/>
        </a:solidFill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Поступило </a:t>
          </a:r>
        </a:p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за 2020 год</a:t>
          </a:r>
        </a:p>
        <a:p>
          <a:r>
            <a:rPr lang="ru-RU" sz="20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21 875,3</a:t>
          </a:r>
          <a:r>
            <a:rPr lang="en-US" sz="20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(</a:t>
          </a:r>
          <a:r>
            <a:rPr 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101.2%)</a:t>
          </a:r>
          <a:endParaRPr lang="ru-RU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F67CC05-0CE8-40D6-926A-8B78975290ED}" type="parTrans" cxnId="{D2A9F2E1-B5F5-401B-BF6F-C34B9105CE80}">
      <dgm:prSet/>
      <dgm:spPr/>
      <dgm:t>
        <a:bodyPr/>
        <a:lstStyle/>
        <a:p>
          <a:endParaRPr lang="ru-RU" sz="1900" b="1">
            <a:latin typeface="Times New Roman" pitchFamily="18" charset="0"/>
            <a:cs typeface="Times New Roman" pitchFamily="18" charset="0"/>
          </a:endParaRPr>
        </a:p>
      </dgm:t>
    </dgm:pt>
    <dgm:pt modelId="{7AF7B7CE-223E-42A4-ADE7-25A2F2CF0623}" type="sibTrans" cxnId="{D2A9F2E1-B5F5-401B-BF6F-C34B9105CE80}">
      <dgm:prSet/>
      <dgm:spPr/>
      <dgm:t>
        <a:bodyPr/>
        <a:lstStyle/>
        <a:p>
          <a:endParaRPr lang="ru-RU" sz="1900" b="1">
            <a:latin typeface="Times New Roman" pitchFamily="18" charset="0"/>
            <a:cs typeface="Times New Roman" pitchFamily="18" charset="0"/>
          </a:endParaRPr>
        </a:p>
      </dgm:t>
    </dgm:pt>
    <dgm:pt modelId="{492A2D07-6B72-46F4-8AE9-BDE88BFE89A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E1FFE1"/>
        </a:solidFill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+322,0</a:t>
          </a:r>
        </a:p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101,5%</a:t>
          </a:r>
        </a:p>
      </dgm:t>
    </dgm:pt>
    <dgm:pt modelId="{973B1AB6-ABF2-4278-9F8D-36C082AACF33}" type="parTrans" cxnId="{D385080E-C055-4C98-B887-0831DEBFFAE8}">
      <dgm:prSet/>
      <dgm:spPr/>
      <dgm:t>
        <a:bodyPr/>
        <a:lstStyle/>
        <a:p>
          <a:endParaRPr lang="ru-RU" sz="1900" b="1">
            <a:latin typeface="Times New Roman" pitchFamily="18" charset="0"/>
            <a:cs typeface="Times New Roman" pitchFamily="18" charset="0"/>
          </a:endParaRPr>
        </a:p>
      </dgm:t>
    </dgm:pt>
    <dgm:pt modelId="{2B56A7B8-AF20-42A4-9601-06F3DBD32828}" type="sibTrans" cxnId="{D385080E-C055-4C98-B887-0831DEBFFAE8}">
      <dgm:prSet/>
      <dgm:spPr/>
      <dgm:t>
        <a:bodyPr/>
        <a:lstStyle/>
        <a:p>
          <a:endParaRPr lang="ru-RU" sz="1900" b="1">
            <a:latin typeface="Times New Roman" pitchFamily="18" charset="0"/>
            <a:cs typeface="Times New Roman" pitchFamily="18" charset="0"/>
          </a:endParaRPr>
        </a:p>
      </dgm:t>
    </dgm:pt>
    <dgm:pt modelId="{DFB06944-F924-4CED-B734-9DC0DBFDAB56}" type="pres">
      <dgm:prSet presAssocID="{79E131E7-9C3E-4804-B9B2-997B4E1F6852}" presName="CompostProcess" presStyleCnt="0">
        <dgm:presLayoutVars>
          <dgm:dir/>
          <dgm:resizeHandles val="exact"/>
        </dgm:presLayoutVars>
      </dgm:prSet>
      <dgm:spPr/>
    </dgm:pt>
    <dgm:pt modelId="{1D86422A-E82D-4476-8847-CE85CE67BEA7}" type="pres">
      <dgm:prSet presAssocID="{79E131E7-9C3E-4804-B9B2-997B4E1F6852}" presName="arrow" presStyleLbl="bgShp" presStyleIdx="0" presStyleCnt="1" custLinFactNeighborY="2857"/>
      <dgm:spPr>
        <a:solidFill>
          <a:srgbClr val="B4B4E6"/>
        </a:solidFill>
        <a:scene3d>
          <a:camera prst="orthographicFront">
            <a:rot lat="0" lon="0" rev="0"/>
          </a:camera>
          <a:lightRig rig="contrasting" dir="tr">
            <a:rot lat="0" lon="0" rev="1500000"/>
          </a:lightRig>
        </a:scene3d>
        <a:sp3d prstMaterial="metal">
          <a:bevelT w="88900" h="88900"/>
        </a:sp3d>
      </dgm:spPr>
    </dgm:pt>
    <dgm:pt modelId="{E3A173C3-21EF-4A70-9B84-2618278827E4}" type="pres">
      <dgm:prSet presAssocID="{79E131E7-9C3E-4804-B9B2-997B4E1F6852}" presName="linearProcess" presStyleCnt="0"/>
      <dgm:spPr/>
    </dgm:pt>
    <dgm:pt modelId="{6FFBE0F5-9F21-4C4F-992D-64A7BACB9B34}" type="pres">
      <dgm:prSet presAssocID="{CE72098A-B824-4FBA-9220-FA52A3D288FB}" presName="textNode" presStyleLbl="node1" presStyleIdx="0" presStyleCnt="3" custScaleX="145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B0146-4CC7-4EBD-9A07-87BA1CB0164D}" type="pres">
      <dgm:prSet presAssocID="{9F9B0EFF-C55C-4E40-B6A8-0BAFF727A664}" presName="sibTrans" presStyleCnt="0"/>
      <dgm:spPr/>
    </dgm:pt>
    <dgm:pt modelId="{8268E934-2F13-474E-9276-E47AF84E570D}" type="pres">
      <dgm:prSet presAssocID="{44E21AC1-C7C6-4B4D-B2BC-C475994248AD}" presName="textNode" presStyleLbl="node1" presStyleIdx="1" presStyleCnt="3" custScaleX="137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35C75-9800-44E5-9CED-E2C01F63AC8E}" type="pres">
      <dgm:prSet presAssocID="{7AF7B7CE-223E-42A4-ADE7-25A2F2CF0623}" presName="sibTrans" presStyleCnt="0"/>
      <dgm:spPr/>
    </dgm:pt>
    <dgm:pt modelId="{35528333-F7EF-4459-A37C-4862A9B62468}" type="pres">
      <dgm:prSet presAssocID="{492A2D07-6B72-46F4-8AE9-BDE88BFE89AE}" presName="textNode" presStyleLbl="node1" presStyleIdx="2" presStyleCnt="3" custScaleX="141261" custLinFactNeighborX="82805" custLinFactNeighborY="-3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096061-DEF3-4909-A333-852F67B16E6F}" type="presOf" srcId="{492A2D07-6B72-46F4-8AE9-BDE88BFE89AE}" destId="{35528333-F7EF-4459-A37C-4862A9B62468}" srcOrd="0" destOrd="0" presId="urn:microsoft.com/office/officeart/2005/8/layout/hProcess9"/>
    <dgm:cxn modelId="{D2A9F2E1-B5F5-401B-BF6F-C34B9105CE80}" srcId="{79E131E7-9C3E-4804-B9B2-997B4E1F6852}" destId="{44E21AC1-C7C6-4B4D-B2BC-C475994248AD}" srcOrd="1" destOrd="0" parTransId="{7F67CC05-0CE8-40D6-926A-8B78975290ED}" sibTransId="{7AF7B7CE-223E-42A4-ADE7-25A2F2CF0623}"/>
    <dgm:cxn modelId="{8A1918A5-858B-4B66-A30B-F1F8F03E5472}" type="presOf" srcId="{44E21AC1-C7C6-4B4D-B2BC-C475994248AD}" destId="{8268E934-2F13-474E-9276-E47AF84E570D}" srcOrd="0" destOrd="0" presId="urn:microsoft.com/office/officeart/2005/8/layout/hProcess9"/>
    <dgm:cxn modelId="{D385080E-C055-4C98-B887-0831DEBFFAE8}" srcId="{79E131E7-9C3E-4804-B9B2-997B4E1F6852}" destId="{492A2D07-6B72-46F4-8AE9-BDE88BFE89AE}" srcOrd="2" destOrd="0" parTransId="{973B1AB6-ABF2-4278-9F8D-36C082AACF33}" sibTransId="{2B56A7B8-AF20-42A4-9601-06F3DBD32828}"/>
    <dgm:cxn modelId="{77BDD322-DD7F-4BC2-BB5D-565F8B6909C2}" srcId="{79E131E7-9C3E-4804-B9B2-997B4E1F6852}" destId="{CE72098A-B824-4FBA-9220-FA52A3D288FB}" srcOrd="0" destOrd="0" parTransId="{1461A653-36CE-42E1-86A9-0D6AC70F6341}" sibTransId="{9F9B0EFF-C55C-4E40-B6A8-0BAFF727A664}"/>
    <dgm:cxn modelId="{4132BCA8-1857-4165-9063-D4037206F9FE}" type="presOf" srcId="{79E131E7-9C3E-4804-B9B2-997B4E1F6852}" destId="{DFB06944-F924-4CED-B734-9DC0DBFDAB56}" srcOrd="0" destOrd="0" presId="urn:microsoft.com/office/officeart/2005/8/layout/hProcess9"/>
    <dgm:cxn modelId="{75E3FEAD-7C03-41B2-9C39-949823962CC4}" type="presOf" srcId="{CE72098A-B824-4FBA-9220-FA52A3D288FB}" destId="{6FFBE0F5-9F21-4C4F-992D-64A7BACB9B34}" srcOrd="0" destOrd="0" presId="urn:microsoft.com/office/officeart/2005/8/layout/hProcess9"/>
    <dgm:cxn modelId="{BFE9F996-70F5-4D44-8278-E30B0E16EA88}" type="presParOf" srcId="{DFB06944-F924-4CED-B734-9DC0DBFDAB56}" destId="{1D86422A-E82D-4476-8847-CE85CE67BEA7}" srcOrd="0" destOrd="0" presId="urn:microsoft.com/office/officeart/2005/8/layout/hProcess9"/>
    <dgm:cxn modelId="{C81F39C9-7EEC-4E6E-9AE6-9EF72466A26F}" type="presParOf" srcId="{DFB06944-F924-4CED-B734-9DC0DBFDAB56}" destId="{E3A173C3-21EF-4A70-9B84-2618278827E4}" srcOrd="1" destOrd="0" presId="urn:microsoft.com/office/officeart/2005/8/layout/hProcess9"/>
    <dgm:cxn modelId="{375EBDFB-41D1-4601-A8DA-00D27F8DA80A}" type="presParOf" srcId="{E3A173C3-21EF-4A70-9B84-2618278827E4}" destId="{6FFBE0F5-9F21-4C4F-992D-64A7BACB9B34}" srcOrd="0" destOrd="0" presId="urn:microsoft.com/office/officeart/2005/8/layout/hProcess9"/>
    <dgm:cxn modelId="{36ECF26C-ADEA-43EF-A2CA-5A882C1B7159}" type="presParOf" srcId="{E3A173C3-21EF-4A70-9B84-2618278827E4}" destId="{58CB0146-4CC7-4EBD-9A07-87BA1CB0164D}" srcOrd="1" destOrd="0" presId="urn:microsoft.com/office/officeart/2005/8/layout/hProcess9"/>
    <dgm:cxn modelId="{1E7B377B-6797-4787-B79D-3D95C4AB56AC}" type="presParOf" srcId="{E3A173C3-21EF-4A70-9B84-2618278827E4}" destId="{8268E934-2F13-474E-9276-E47AF84E570D}" srcOrd="2" destOrd="0" presId="urn:microsoft.com/office/officeart/2005/8/layout/hProcess9"/>
    <dgm:cxn modelId="{0606B7EA-AD0D-4F5C-83EF-83C458C2EB14}" type="presParOf" srcId="{E3A173C3-21EF-4A70-9B84-2618278827E4}" destId="{85C35C75-9800-44E5-9CED-E2C01F63AC8E}" srcOrd="3" destOrd="0" presId="urn:microsoft.com/office/officeart/2005/8/layout/hProcess9"/>
    <dgm:cxn modelId="{21975061-0E8F-4E36-9327-435A94B16677}" type="presParOf" srcId="{E3A173C3-21EF-4A70-9B84-2618278827E4}" destId="{35528333-F7EF-4459-A37C-4862A9B6246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E131E7-9C3E-4804-B9B2-997B4E1F6852}" type="doc">
      <dgm:prSet loTypeId="urn:microsoft.com/office/officeart/2005/8/layout/hProcess9" loCatId="process" qsTypeId="urn:microsoft.com/office/officeart/2005/8/quickstyle/simple5" qsCatId="simple" csTypeId="urn:microsoft.com/office/officeart/2005/8/colors/colorful5" csCatId="colorful" phldr="1"/>
      <dgm:spPr/>
    </dgm:pt>
    <dgm:pt modelId="{CE72098A-B824-4FBA-9220-FA52A3D288F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E1FFE1"/>
        </a:solidFill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Поступило </a:t>
          </a:r>
        </a:p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за 2019 год</a:t>
          </a:r>
        </a:p>
        <a:p>
          <a:r>
            <a:rPr lang="ru-RU" sz="20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18 978,2</a:t>
          </a:r>
          <a:endParaRPr lang="ru-RU" sz="2000" b="1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461A653-36CE-42E1-86A9-0D6AC70F6341}" type="parTrans" cxnId="{77BDD322-DD7F-4BC2-BB5D-565F8B6909C2}">
      <dgm:prSet/>
      <dgm:spPr/>
      <dgm:t>
        <a:bodyPr/>
        <a:lstStyle/>
        <a:p>
          <a:endParaRPr lang="ru-RU" sz="1900" b="1">
            <a:latin typeface="Times New Roman" pitchFamily="18" charset="0"/>
            <a:cs typeface="Times New Roman" pitchFamily="18" charset="0"/>
          </a:endParaRPr>
        </a:p>
      </dgm:t>
    </dgm:pt>
    <dgm:pt modelId="{9F9B0EFF-C55C-4E40-B6A8-0BAFF727A664}" type="sibTrans" cxnId="{77BDD322-DD7F-4BC2-BB5D-565F8B6909C2}">
      <dgm:prSet/>
      <dgm:spPr/>
      <dgm:t>
        <a:bodyPr/>
        <a:lstStyle/>
        <a:p>
          <a:endParaRPr lang="ru-RU" sz="1900" b="1">
            <a:latin typeface="Times New Roman" pitchFamily="18" charset="0"/>
            <a:cs typeface="Times New Roman" pitchFamily="18" charset="0"/>
          </a:endParaRPr>
        </a:p>
      </dgm:t>
    </dgm:pt>
    <dgm:pt modelId="{44E21AC1-C7C6-4B4D-B2BC-C475994248A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E1FFE1"/>
        </a:solidFill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Поступило </a:t>
          </a:r>
        </a:p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за 2020 год</a:t>
          </a:r>
        </a:p>
        <a:p>
          <a:r>
            <a:rPr lang="ru-RU" sz="20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17 838,3</a:t>
          </a:r>
          <a:r>
            <a:rPr 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(102.4%)</a:t>
          </a:r>
          <a:endParaRPr lang="ru-RU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F67CC05-0CE8-40D6-926A-8B78975290ED}" type="parTrans" cxnId="{D2A9F2E1-B5F5-401B-BF6F-C34B9105CE80}">
      <dgm:prSet/>
      <dgm:spPr/>
      <dgm:t>
        <a:bodyPr/>
        <a:lstStyle/>
        <a:p>
          <a:endParaRPr lang="ru-RU" sz="1900" b="1">
            <a:latin typeface="Times New Roman" pitchFamily="18" charset="0"/>
            <a:cs typeface="Times New Roman" pitchFamily="18" charset="0"/>
          </a:endParaRPr>
        </a:p>
      </dgm:t>
    </dgm:pt>
    <dgm:pt modelId="{7AF7B7CE-223E-42A4-ADE7-25A2F2CF0623}" type="sibTrans" cxnId="{D2A9F2E1-B5F5-401B-BF6F-C34B9105CE80}">
      <dgm:prSet/>
      <dgm:spPr/>
      <dgm:t>
        <a:bodyPr/>
        <a:lstStyle/>
        <a:p>
          <a:endParaRPr lang="ru-RU" sz="1900" b="1">
            <a:latin typeface="Times New Roman" pitchFamily="18" charset="0"/>
            <a:cs typeface="Times New Roman" pitchFamily="18" charset="0"/>
          </a:endParaRPr>
        </a:p>
      </dgm:t>
    </dgm:pt>
    <dgm:pt modelId="{492A2D07-6B72-46F4-8AE9-BDE88BFE89A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E1FFE1"/>
        </a:solidFill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-</a:t>
          </a:r>
          <a:r>
            <a: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1 139,9</a:t>
          </a:r>
        </a:p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94,0%</a:t>
          </a:r>
        </a:p>
      </dgm:t>
    </dgm:pt>
    <dgm:pt modelId="{973B1AB6-ABF2-4278-9F8D-36C082AACF33}" type="parTrans" cxnId="{D385080E-C055-4C98-B887-0831DEBFFAE8}">
      <dgm:prSet/>
      <dgm:spPr/>
      <dgm:t>
        <a:bodyPr/>
        <a:lstStyle/>
        <a:p>
          <a:endParaRPr lang="ru-RU" sz="1900" b="1">
            <a:latin typeface="Times New Roman" pitchFamily="18" charset="0"/>
            <a:cs typeface="Times New Roman" pitchFamily="18" charset="0"/>
          </a:endParaRPr>
        </a:p>
      </dgm:t>
    </dgm:pt>
    <dgm:pt modelId="{2B56A7B8-AF20-42A4-9601-06F3DBD32828}" type="sibTrans" cxnId="{D385080E-C055-4C98-B887-0831DEBFFAE8}">
      <dgm:prSet/>
      <dgm:spPr/>
      <dgm:t>
        <a:bodyPr/>
        <a:lstStyle/>
        <a:p>
          <a:endParaRPr lang="ru-RU" sz="1900" b="1">
            <a:latin typeface="Times New Roman" pitchFamily="18" charset="0"/>
            <a:cs typeface="Times New Roman" pitchFamily="18" charset="0"/>
          </a:endParaRPr>
        </a:p>
      </dgm:t>
    </dgm:pt>
    <dgm:pt modelId="{DFB06944-F924-4CED-B734-9DC0DBFDAB56}" type="pres">
      <dgm:prSet presAssocID="{79E131E7-9C3E-4804-B9B2-997B4E1F6852}" presName="CompostProcess" presStyleCnt="0">
        <dgm:presLayoutVars>
          <dgm:dir/>
          <dgm:resizeHandles val="exact"/>
        </dgm:presLayoutVars>
      </dgm:prSet>
      <dgm:spPr/>
    </dgm:pt>
    <dgm:pt modelId="{1D86422A-E82D-4476-8847-CE85CE67BEA7}" type="pres">
      <dgm:prSet presAssocID="{79E131E7-9C3E-4804-B9B2-997B4E1F6852}" presName="arrow" presStyleLbl="bgShp" presStyleIdx="0" presStyleCnt="1" custLinFactNeighborX="-779" custLinFactNeighborY="6061"/>
      <dgm:spPr>
        <a:solidFill>
          <a:srgbClr val="B4B4E6"/>
        </a:solidFill>
        <a:scene3d>
          <a:camera prst="orthographicFront">
            <a:rot lat="0" lon="0" rev="0"/>
          </a:camera>
          <a:lightRig rig="contrasting" dir="tr">
            <a:rot lat="0" lon="0" rev="1500000"/>
          </a:lightRig>
        </a:scene3d>
        <a:sp3d prstMaterial="metal">
          <a:bevelT w="88900" h="88900"/>
        </a:sp3d>
      </dgm:spPr>
    </dgm:pt>
    <dgm:pt modelId="{E3A173C3-21EF-4A70-9B84-2618278827E4}" type="pres">
      <dgm:prSet presAssocID="{79E131E7-9C3E-4804-B9B2-997B4E1F6852}" presName="linearProcess" presStyleCnt="0"/>
      <dgm:spPr/>
    </dgm:pt>
    <dgm:pt modelId="{6FFBE0F5-9F21-4C4F-992D-64A7BACB9B34}" type="pres">
      <dgm:prSet presAssocID="{CE72098A-B824-4FBA-9220-FA52A3D288FB}" presName="textNode" presStyleLbl="node1" presStyleIdx="0" presStyleCnt="3" custScaleX="145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B0146-4CC7-4EBD-9A07-87BA1CB0164D}" type="pres">
      <dgm:prSet presAssocID="{9F9B0EFF-C55C-4E40-B6A8-0BAFF727A664}" presName="sibTrans" presStyleCnt="0"/>
      <dgm:spPr/>
    </dgm:pt>
    <dgm:pt modelId="{8268E934-2F13-474E-9276-E47AF84E570D}" type="pres">
      <dgm:prSet presAssocID="{44E21AC1-C7C6-4B4D-B2BC-C475994248AD}" presName="textNode" presStyleLbl="node1" presStyleIdx="1" presStyleCnt="3" custScaleX="137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35C75-9800-44E5-9CED-E2C01F63AC8E}" type="pres">
      <dgm:prSet presAssocID="{7AF7B7CE-223E-42A4-ADE7-25A2F2CF0623}" presName="sibTrans" presStyleCnt="0"/>
      <dgm:spPr/>
    </dgm:pt>
    <dgm:pt modelId="{35528333-F7EF-4459-A37C-4862A9B62468}" type="pres">
      <dgm:prSet presAssocID="{492A2D07-6B72-46F4-8AE9-BDE88BFE89AE}" presName="textNode" presStyleLbl="node1" presStyleIdx="2" presStyleCnt="3" custScaleX="141261" custLinFactNeighborX="6233" custLinFactNeighborY="1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A9F2E1-B5F5-401B-BF6F-C34B9105CE80}" srcId="{79E131E7-9C3E-4804-B9B2-997B4E1F6852}" destId="{44E21AC1-C7C6-4B4D-B2BC-C475994248AD}" srcOrd="1" destOrd="0" parTransId="{7F67CC05-0CE8-40D6-926A-8B78975290ED}" sibTransId="{7AF7B7CE-223E-42A4-ADE7-25A2F2CF0623}"/>
    <dgm:cxn modelId="{13E4AF6E-D8D1-47FD-9135-6A162EAD34CA}" type="presOf" srcId="{492A2D07-6B72-46F4-8AE9-BDE88BFE89AE}" destId="{35528333-F7EF-4459-A37C-4862A9B62468}" srcOrd="0" destOrd="0" presId="urn:microsoft.com/office/officeart/2005/8/layout/hProcess9"/>
    <dgm:cxn modelId="{566BEFD4-A327-49B8-A4E3-E664A0B42D96}" type="presOf" srcId="{44E21AC1-C7C6-4B4D-B2BC-C475994248AD}" destId="{8268E934-2F13-474E-9276-E47AF84E570D}" srcOrd="0" destOrd="0" presId="urn:microsoft.com/office/officeart/2005/8/layout/hProcess9"/>
    <dgm:cxn modelId="{4A550D0A-653D-46C8-AE4C-77F66B2D93F2}" type="presOf" srcId="{79E131E7-9C3E-4804-B9B2-997B4E1F6852}" destId="{DFB06944-F924-4CED-B734-9DC0DBFDAB56}" srcOrd="0" destOrd="0" presId="urn:microsoft.com/office/officeart/2005/8/layout/hProcess9"/>
    <dgm:cxn modelId="{D385080E-C055-4C98-B887-0831DEBFFAE8}" srcId="{79E131E7-9C3E-4804-B9B2-997B4E1F6852}" destId="{492A2D07-6B72-46F4-8AE9-BDE88BFE89AE}" srcOrd="2" destOrd="0" parTransId="{973B1AB6-ABF2-4278-9F8D-36C082AACF33}" sibTransId="{2B56A7B8-AF20-42A4-9601-06F3DBD32828}"/>
    <dgm:cxn modelId="{5A35334F-A3C7-4D92-9E33-23726059B4F1}" type="presOf" srcId="{CE72098A-B824-4FBA-9220-FA52A3D288FB}" destId="{6FFBE0F5-9F21-4C4F-992D-64A7BACB9B34}" srcOrd="0" destOrd="0" presId="urn:microsoft.com/office/officeart/2005/8/layout/hProcess9"/>
    <dgm:cxn modelId="{77BDD322-DD7F-4BC2-BB5D-565F8B6909C2}" srcId="{79E131E7-9C3E-4804-B9B2-997B4E1F6852}" destId="{CE72098A-B824-4FBA-9220-FA52A3D288FB}" srcOrd="0" destOrd="0" parTransId="{1461A653-36CE-42E1-86A9-0D6AC70F6341}" sibTransId="{9F9B0EFF-C55C-4E40-B6A8-0BAFF727A664}"/>
    <dgm:cxn modelId="{A78682CB-2868-4730-AE87-863FC4196792}" type="presParOf" srcId="{DFB06944-F924-4CED-B734-9DC0DBFDAB56}" destId="{1D86422A-E82D-4476-8847-CE85CE67BEA7}" srcOrd="0" destOrd="0" presId="urn:microsoft.com/office/officeart/2005/8/layout/hProcess9"/>
    <dgm:cxn modelId="{1D63305B-F8A3-456E-8D68-8A2F0DAD7504}" type="presParOf" srcId="{DFB06944-F924-4CED-B734-9DC0DBFDAB56}" destId="{E3A173C3-21EF-4A70-9B84-2618278827E4}" srcOrd="1" destOrd="0" presId="urn:microsoft.com/office/officeart/2005/8/layout/hProcess9"/>
    <dgm:cxn modelId="{CB784752-096A-4C31-A58A-B2B1D02127F3}" type="presParOf" srcId="{E3A173C3-21EF-4A70-9B84-2618278827E4}" destId="{6FFBE0F5-9F21-4C4F-992D-64A7BACB9B34}" srcOrd="0" destOrd="0" presId="urn:microsoft.com/office/officeart/2005/8/layout/hProcess9"/>
    <dgm:cxn modelId="{B582FAF9-9FEB-4E5F-B50A-D8AEDF5E7227}" type="presParOf" srcId="{E3A173C3-21EF-4A70-9B84-2618278827E4}" destId="{58CB0146-4CC7-4EBD-9A07-87BA1CB0164D}" srcOrd="1" destOrd="0" presId="urn:microsoft.com/office/officeart/2005/8/layout/hProcess9"/>
    <dgm:cxn modelId="{9DA87580-0494-48F0-A3A5-2F274EC3E943}" type="presParOf" srcId="{E3A173C3-21EF-4A70-9B84-2618278827E4}" destId="{8268E934-2F13-474E-9276-E47AF84E570D}" srcOrd="2" destOrd="0" presId="urn:microsoft.com/office/officeart/2005/8/layout/hProcess9"/>
    <dgm:cxn modelId="{6373EA0D-773D-4AD3-AEA4-B046BA6FDDF4}" type="presParOf" srcId="{E3A173C3-21EF-4A70-9B84-2618278827E4}" destId="{85C35C75-9800-44E5-9CED-E2C01F63AC8E}" srcOrd="3" destOrd="0" presId="urn:microsoft.com/office/officeart/2005/8/layout/hProcess9"/>
    <dgm:cxn modelId="{F1DDC002-2067-4880-ACC1-DE3B3ED05C27}" type="presParOf" srcId="{E3A173C3-21EF-4A70-9B84-2618278827E4}" destId="{35528333-F7EF-4459-A37C-4862A9B6246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4B2021-BE59-4A42-8542-D28705542714}" type="doc">
      <dgm:prSet loTypeId="urn:microsoft.com/office/officeart/2005/8/layout/hProcess9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E5BF23A-9BC9-48A3-A9DE-EEA993272E3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400" b="1" dirty="0" smtClean="0">
              <a:latin typeface="Arial" pitchFamily="34" charset="0"/>
              <a:cs typeface="Arial" pitchFamily="34" charset="0"/>
            </a:rPr>
            <a:t>Поступило </a:t>
          </a:r>
        </a:p>
        <a:p>
          <a:pPr algn="ctr"/>
          <a:r>
            <a:rPr lang="ru-RU" sz="2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2,5 млрд. рублей</a:t>
          </a:r>
          <a:endParaRPr lang="ru-RU" sz="2400" b="1" dirty="0">
            <a:solidFill>
              <a:srgbClr val="006600"/>
            </a:solidFill>
            <a:latin typeface="Arial" pitchFamily="34" charset="0"/>
            <a:cs typeface="Arial" pitchFamily="34" charset="0"/>
          </a:endParaRPr>
        </a:p>
      </dgm:t>
    </dgm:pt>
    <dgm:pt modelId="{4ABC34B3-6FFD-4198-BEAA-7F1F3517DEEF}" type="parTrans" cxnId="{C728CA87-69ED-4E0D-9FAD-DDFBDC69173E}">
      <dgm:prSet/>
      <dgm:spPr/>
      <dgm:t>
        <a:bodyPr/>
        <a:lstStyle/>
        <a:p>
          <a:pPr algn="ctr"/>
          <a:endParaRPr lang="ru-RU"/>
        </a:p>
      </dgm:t>
    </dgm:pt>
    <dgm:pt modelId="{DD47FEA4-E925-4CDE-BB13-8387A0560B15}" type="sibTrans" cxnId="{C728CA87-69ED-4E0D-9FAD-DDFBDC69173E}">
      <dgm:prSet/>
      <dgm:spPr/>
      <dgm:t>
        <a:bodyPr/>
        <a:lstStyle/>
        <a:p>
          <a:pPr algn="ctr"/>
          <a:endParaRPr lang="ru-RU"/>
        </a:p>
      </dgm:t>
    </dgm:pt>
    <dgm:pt modelId="{B52EFAC1-200F-44FD-924F-52AA71EF8E6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400" b="1" dirty="0" smtClean="0">
              <a:latin typeface="Arial" pitchFamily="34" charset="0"/>
              <a:cs typeface="Arial" pitchFamily="34" charset="0"/>
            </a:rPr>
            <a:t>План января-февраля выполнен на </a:t>
          </a:r>
          <a:r>
            <a:rPr lang="ru-RU" sz="24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rPr>
            <a:t>97,5%</a:t>
          </a:r>
          <a:endParaRPr lang="ru-RU" sz="1400" b="1" dirty="0">
            <a:solidFill>
              <a:srgbClr val="800000"/>
            </a:solidFill>
            <a:latin typeface="Arial" pitchFamily="34" charset="0"/>
            <a:cs typeface="Arial" pitchFamily="34" charset="0"/>
          </a:endParaRPr>
        </a:p>
      </dgm:t>
    </dgm:pt>
    <dgm:pt modelId="{349FE7A1-F858-4642-BF0C-9DEB02100F0E}" type="parTrans" cxnId="{7B156F92-AC89-4334-912A-CCE06B8DF679}">
      <dgm:prSet/>
      <dgm:spPr/>
      <dgm:t>
        <a:bodyPr/>
        <a:lstStyle/>
        <a:p>
          <a:pPr algn="ctr"/>
          <a:endParaRPr lang="ru-RU"/>
        </a:p>
      </dgm:t>
    </dgm:pt>
    <dgm:pt modelId="{1251CD39-C164-431F-8C34-25CE188D0F88}" type="sibTrans" cxnId="{7B156F92-AC89-4334-912A-CCE06B8DF679}">
      <dgm:prSet/>
      <dgm:spPr/>
      <dgm:t>
        <a:bodyPr/>
        <a:lstStyle/>
        <a:p>
          <a:pPr algn="ctr"/>
          <a:endParaRPr lang="ru-RU"/>
        </a:p>
      </dgm:t>
    </dgm:pt>
    <dgm:pt modelId="{1BABF151-1D26-44FD-BD9E-B13191C1882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400" b="1" dirty="0" smtClean="0">
              <a:latin typeface="Arial" pitchFamily="34" charset="0"/>
              <a:cs typeface="Arial" pitchFamily="34" charset="0"/>
            </a:rPr>
            <a:t>Темп роста </a:t>
          </a:r>
        </a:p>
        <a:p>
          <a:pPr algn="ctr"/>
          <a:r>
            <a:rPr lang="ru-RU" sz="24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rPr>
            <a:t>– 90,3% </a:t>
          </a:r>
        </a:p>
        <a:p>
          <a:pPr algn="ctr"/>
          <a:r>
            <a:rPr lang="ru-RU" sz="24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rPr>
            <a:t>(-269,9 млн. рублей)</a:t>
          </a:r>
          <a:endParaRPr lang="ru-RU" sz="2400" b="1" dirty="0">
            <a:solidFill>
              <a:srgbClr val="800000"/>
            </a:solidFill>
            <a:latin typeface="Arial" pitchFamily="34" charset="0"/>
            <a:cs typeface="Arial" pitchFamily="34" charset="0"/>
          </a:endParaRPr>
        </a:p>
      </dgm:t>
    </dgm:pt>
    <dgm:pt modelId="{E50DE713-36FE-45D7-A07C-B7FC9016AF63}" type="parTrans" cxnId="{6F6A2434-A213-4C1D-89DD-8D747A309419}">
      <dgm:prSet/>
      <dgm:spPr/>
      <dgm:t>
        <a:bodyPr/>
        <a:lstStyle/>
        <a:p>
          <a:pPr algn="ctr"/>
          <a:endParaRPr lang="ru-RU"/>
        </a:p>
      </dgm:t>
    </dgm:pt>
    <dgm:pt modelId="{0068DC6E-C731-4D21-BDD8-CA42070CC282}" type="sibTrans" cxnId="{6F6A2434-A213-4C1D-89DD-8D747A309419}">
      <dgm:prSet/>
      <dgm:spPr/>
      <dgm:t>
        <a:bodyPr/>
        <a:lstStyle/>
        <a:p>
          <a:pPr algn="ctr"/>
          <a:endParaRPr lang="ru-RU"/>
        </a:p>
      </dgm:t>
    </dgm:pt>
    <dgm:pt modelId="{3466E226-5E43-452C-A563-019E87E793E7}" type="pres">
      <dgm:prSet presAssocID="{854B2021-BE59-4A42-8542-D2870554271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764F3A-2F55-42C1-9EBA-C6A0B48A7D6E}" type="pres">
      <dgm:prSet presAssocID="{854B2021-BE59-4A42-8542-D28705542714}" presName="arrow" presStyleLbl="bgShp" presStyleIdx="0" presStyleCnt="1"/>
      <dgm:spPr/>
    </dgm:pt>
    <dgm:pt modelId="{5A209F78-6687-4D95-9BC6-053D6F8F1E4F}" type="pres">
      <dgm:prSet presAssocID="{854B2021-BE59-4A42-8542-D28705542714}" presName="linearProcess" presStyleCnt="0"/>
      <dgm:spPr/>
    </dgm:pt>
    <dgm:pt modelId="{89B21DA5-37E9-4BDA-A68F-6A713A656D70}" type="pres">
      <dgm:prSet presAssocID="{BE5BF23A-9BC9-48A3-A9DE-EEA993272E3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02471-21C6-490B-B5FB-00AE0B77824F}" type="pres">
      <dgm:prSet presAssocID="{DD47FEA4-E925-4CDE-BB13-8387A0560B15}" presName="sibTrans" presStyleCnt="0"/>
      <dgm:spPr/>
    </dgm:pt>
    <dgm:pt modelId="{F721B648-5A91-4C2D-8E67-A8361B9925FB}" type="pres">
      <dgm:prSet presAssocID="{B52EFAC1-200F-44FD-924F-52AA71EF8E6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4F721-09FB-463D-BB0F-42D4A0D91797}" type="pres">
      <dgm:prSet presAssocID="{1251CD39-C164-431F-8C34-25CE188D0F88}" presName="sibTrans" presStyleCnt="0"/>
      <dgm:spPr/>
    </dgm:pt>
    <dgm:pt modelId="{B8DEC79B-A2F8-4FFE-A7A3-678FF50C0836}" type="pres">
      <dgm:prSet presAssocID="{1BABF151-1D26-44FD-BD9E-B13191C1882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0F8734-A27D-42A7-9596-001F6F89881A}" type="presOf" srcId="{1BABF151-1D26-44FD-BD9E-B13191C18822}" destId="{B8DEC79B-A2F8-4FFE-A7A3-678FF50C0836}" srcOrd="0" destOrd="0" presId="urn:microsoft.com/office/officeart/2005/8/layout/hProcess9"/>
    <dgm:cxn modelId="{616DB647-A8A1-4543-A478-D56FF00F9062}" type="presOf" srcId="{854B2021-BE59-4A42-8542-D28705542714}" destId="{3466E226-5E43-452C-A563-019E87E793E7}" srcOrd="0" destOrd="0" presId="urn:microsoft.com/office/officeart/2005/8/layout/hProcess9"/>
    <dgm:cxn modelId="{7B156F92-AC89-4334-912A-CCE06B8DF679}" srcId="{854B2021-BE59-4A42-8542-D28705542714}" destId="{B52EFAC1-200F-44FD-924F-52AA71EF8E6F}" srcOrd="1" destOrd="0" parTransId="{349FE7A1-F858-4642-BF0C-9DEB02100F0E}" sibTransId="{1251CD39-C164-431F-8C34-25CE188D0F88}"/>
    <dgm:cxn modelId="{C728CA87-69ED-4E0D-9FAD-DDFBDC69173E}" srcId="{854B2021-BE59-4A42-8542-D28705542714}" destId="{BE5BF23A-9BC9-48A3-A9DE-EEA993272E3B}" srcOrd="0" destOrd="0" parTransId="{4ABC34B3-6FFD-4198-BEAA-7F1F3517DEEF}" sibTransId="{DD47FEA4-E925-4CDE-BB13-8387A0560B15}"/>
    <dgm:cxn modelId="{75619D5B-DC0C-4C61-9890-43E10AC36D2D}" type="presOf" srcId="{BE5BF23A-9BC9-48A3-A9DE-EEA993272E3B}" destId="{89B21DA5-37E9-4BDA-A68F-6A713A656D70}" srcOrd="0" destOrd="0" presId="urn:microsoft.com/office/officeart/2005/8/layout/hProcess9"/>
    <dgm:cxn modelId="{6F6A2434-A213-4C1D-89DD-8D747A309419}" srcId="{854B2021-BE59-4A42-8542-D28705542714}" destId="{1BABF151-1D26-44FD-BD9E-B13191C18822}" srcOrd="2" destOrd="0" parTransId="{E50DE713-36FE-45D7-A07C-B7FC9016AF63}" sibTransId="{0068DC6E-C731-4D21-BDD8-CA42070CC282}"/>
    <dgm:cxn modelId="{15C6C8F6-00D3-4EA5-9997-5FAB2A99243B}" type="presOf" srcId="{B52EFAC1-200F-44FD-924F-52AA71EF8E6F}" destId="{F721B648-5A91-4C2D-8E67-A8361B9925FB}" srcOrd="0" destOrd="0" presId="urn:microsoft.com/office/officeart/2005/8/layout/hProcess9"/>
    <dgm:cxn modelId="{7C328357-628B-4894-A8A4-1F8E5680F97A}" type="presParOf" srcId="{3466E226-5E43-452C-A563-019E87E793E7}" destId="{AB764F3A-2F55-42C1-9EBA-C6A0B48A7D6E}" srcOrd="0" destOrd="0" presId="urn:microsoft.com/office/officeart/2005/8/layout/hProcess9"/>
    <dgm:cxn modelId="{7BE784CF-35FC-4A8F-BB8E-50835F8DEC6B}" type="presParOf" srcId="{3466E226-5E43-452C-A563-019E87E793E7}" destId="{5A209F78-6687-4D95-9BC6-053D6F8F1E4F}" srcOrd="1" destOrd="0" presId="urn:microsoft.com/office/officeart/2005/8/layout/hProcess9"/>
    <dgm:cxn modelId="{BDE88454-D473-42D6-A1C3-421EE6C75284}" type="presParOf" srcId="{5A209F78-6687-4D95-9BC6-053D6F8F1E4F}" destId="{89B21DA5-37E9-4BDA-A68F-6A713A656D70}" srcOrd="0" destOrd="0" presId="urn:microsoft.com/office/officeart/2005/8/layout/hProcess9"/>
    <dgm:cxn modelId="{BFCE3F3A-3F36-474F-8C9C-4A53200541FC}" type="presParOf" srcId="{5A209F78-6687-4D95-9BC6-053D6F8F1E4F}" destId="{03702471-21C6-490B-B5FB-00AE0B77824F}" srcOrd="1" destOrd="0" presId="urn:microsoft.com/office/officeart/2005/8/layout/hProcess9"/>
    <dgm:cxn modelId="{D0D31F0A-C1C9-4489-A387-11AF96D8D3C5}" type="presParOf" srcId="{5A209F78-6687-4D95-9BC6-053D6F8F1E4F}" destId="{F721B648-5A91-4C2D-8E67-A8361B9925FB}" srcOrd="2" destOrd="0" presId="urn:microsoft.com/office/officeart/2005/8/layout/hProcess9"/>
    <dgm:cxn modelId="{586DDA00-3823-479B-A82F-6A926A589741}" type="presParOf" srcId="{5A209F78-6687-4D95-9BC6-053D6F8F1E4F}" destId="{9D54F721-09FB-463D-BB0F-42D4A0D91797}" srcOrd="3" destOrd="0" presId="urn:microsoft.com/office/officeart/2005/8/layout/hProcess9"/>
    <dgm:cxn modelId="{E15BD90B-B824-4E86-A7F4-7F912E48B0AE}" type="presParOf" srcId="{5A209F78-6687-4D95-9BC6-053D6F8F1E4F}" destId="{B8DEC79B-A2F8-4FFE-A7A3-678FF50C083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86422A-E82D-4476-8847-CE85CE67BEA7}">
      <dsp:nvSpPr>
        <dsp:cNvPr id="0" name=""/>
        <dsp:cNvSpPr/>
      </dsp:nvSpPr>
      <dsp:spPr>
        <a:xfrm>
          <a:off x="631870" y="0"/>
          <a:ext cx="7161195" cy="2520280"/>
        </a:xfrm>
        <a:prstGeom prst="rightArrow">
          <a:avLst/>
        </a:prstGeom>
        <a:solidFill>
          <a:srgbClr val="B4B4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r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FBE0F5-9F21-4C4F-992D-64A7BACB9B34}">
      <dsp:nvSpPr>
        <dsp:cNvPr id="0" name=""/>
        <dsp:cNvSpPr/>
      </dsp:nvSpPr>
      <dsp:spPr>
        <a:xfrm>
          <a:off x="2254" y="756084"/>
          <a:ext cx="2672589" cy="1008112"/>
        </a:xfrm>
        <a:prstGeom prst="roundRect">
          <a:avLst/>
        </a:prstGeom>
        <a:solidFill>
          <a:srgbClr val="E1FFE1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Поступило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за 2019 год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21 553,3</a:t>
          </a:r>
          <a:endParaRPr lang="ru-RU" sz="2000" b="1" kern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254" y="756084"/>
        <a:ext cx="2672589" cy="1008112"/>
      </dsp:txXfrm>
    </dsp:sp>
    <dsp:sp modelId="{8268E934-2F13-474E-9276-E47AF84E570D}">
      <dsp:nvSpPr>
        <dsp:cNvPr id="0" name=""/>
        <dsp:cNvSpPr/>
      </dsp:nvSpPr>
      <dsp:spPr>
        <a:xfrm>
          <a:off x="2981317" y="756084"/>
          <a:ext cx="2537324" cy="1008112"/>
        </a:xfrm>
        <a:prstGeom prst="roundRect">
          <a:avLst/>
        </a:prstGeom>
        <a:solidFill>
          <a:srgbClr val="E1FFE1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Поступило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за 2020 год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21 875,3</a:t>
          </a:r>
          <a:r>
            <a:rPr lang="en-US" sz="2000" b="1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(</a:t>
          </a:r>
          <a:r>
            <a:rPr lang="en-US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101.2%)</a:t>
          </a:r>
          <a:endParaRPr lang="ru-RU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981317" y="756084"/>
        <a:ext cx="2537324" cy="1008112"/>
      </dsp:txXfrm>
    </dsp:sp>
    <dsp:sp modelId="{35528333-F7EF-4459-A37C-4862A9B62468}">
      <dsp:nvSpPr>
        <dsp:cNvPr id="0" name=""/>
        <dsp:cNvSpPr/>
      </dsp:nvSpPr>
      <dsp:spPr>
        <a:xfrm>
          <a:off x="5827370" y="720084"/>
          <a:ext cx="2597565" cy="1008112"/>
        </a:xfrm>
        <a:prstGeom prst="roundRect">
          <a:avLst/>
        </a:prstGeom>
        <a:solidFill>
          <a:srgbClr val="E1FFE1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+322,0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101,5%</a:t>
          </a:r>
        </a:p>
      </dsp:txBody>
      <dsp:txXfrm>
        <a:off x="5827370" y="720084"/>
        <a:ext cx="2597565" cy="10081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86422A-E82D-4476-8847-CE85CE67BEA7}">
      <dsp:nvSpPr>
        <dsp:cNvPr id="0" name=""/>
        <dsp:cNvSpPr/>
      </dsp:nvSpPr>
      <dsp:spPr>
        <a:xfrm>
          <a:off x="576084" y="0"/>
          <a:ext cx="7161195" cy="2448272"/>
        </a:xfrm>
        <a:prstGeom prst="rightArrow">
          <a:avLst/>
        </a:prstGeom>
        <a:solidFill>
          <a:srgbClr val="B4B4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r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FBE0F5-9F21-4C4F-992D-64A7BACB9B34}">
      <dsp:nvSpPr>
        <dsp:cNvPr id="0" name=""/>
        <dsp:cNvSpPr/>
      </dsp:nvSpPr>
      <dsp:spPr>
        <a:xfrm>
          <a:off x="2254" y="734481"/>
          <a:ext cx="2672589" cy="979308"/>
        </a:xfrm>
        <a:prstGeom prst="roundRect">
          <a:avLst/>
        </a:prstGeom>
        <a:solidFill>
          <a:srgbClr val="E1FFE1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Поступило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за 2019 год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18 978,2</a:t>
          </a:r>
          <a:endParaRPr lang="ru-RU" sz="2000" b="1" kern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254" y="734481"/>
        <a:ext cx="2672589" cy="979308"/>
      </dsp:txXfrm>
    </dsp:sp>
    <dsp:sp modelId="{8268E934-2F13-474E-9276-E47AF84E570D}">
      <dsp:nvSpPr>
        <dsp:cNvPr id="0" name=""/>
        <dsp:cNvSpPr/>
      </dsp:nvSpPr>
      <dsp:spPr>
        <a:xfrm>
          <a:off x="2981317" y="734481"/>
          <a:ext cx="2537324" cy="979308"/>
        </a:xfrm>
        <a:prstGeom prst="roundRect">
          <a:avLst/>
        </a:prstGeom>
        <a:solidFill>
          <a:srgbClr val="E1FFE1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Поступило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за 2020 год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17 838,3</a:t>
          </a:r>
          <a:r>
            <a:rPr lang="en-US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(102.4%)</a:t>
          </a:r>
          <a:endParaRPr lang="ru-RU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981317" y="734481"/>
        <a:ext cx="2537324" cy="979308"/>
      </dsp:txXfrm>
    </dsp:sp>
    <dsp:sp modelId="{35528333-F7EF-4459-A37C-4862A9B62468}">
      <dsp:nvSpPr>
        <dsp:cNvPr id="0" name=""/>
        <dsp:cNvSpPr/>
      </dsp:nvSpPr>
      <dsp:spPr>
        <a:xfrm>
          <a:off x="5827370" y="748084"/>
          <a:ext cx="2597565" cy="979308"/>
        </a:xfrm>
        <a:prstGeom prst="roundRect">
          <a:avLst/>
        </a:prstGeom>
        <a:solidFill>
          <a:srgbClr val="E1FFE1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-</a:t>
          </a:r>
          <a:r>
            <a:rPr lang="ru-RU" sz="2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1 139,9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94,0%</a:t>
          </a:r>
        </a:p>
      </dsp:txBody>
      <dsp:txXfrm>
        <a:off x="5827370" y="748084"/>
        <a:ext cx="2597565" cy="97930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764F3A-2F55-42C1-9EBA-C6A0B48A7D6E}">
      <dsp:nvSpPr>
        <dsp:cNvPr id="0" name=""/>
        <dsp:cNvSpPr/>
      </dsp:nvSpPr>
      <dsp:spPr>
        <a:xfrm>
          <a:off x="645506" y="0"/>
          <a:ext cx="7315746" cy="4952592"/>
        </a:xfrm>
        <a:prstGeom prst="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9B21DA5-37E9-4BDA-A68F-6A713A656D70}">
      <dsp:nvSpPr>
        <dsp:cNvPr id="0" name=""/>
        <dsp:cNvSpPr/>
      </dsp:nvSpPr>
      <dsp:spPr>
        <a:xfrm>
          <a:off x="0" y="1485777"/>
          <a:ext cx="2582028" cy="1981036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Поступило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2,5 млрд. рублей</a:t>
          </a:r>
          <a:endParaRPr lang="ru-RU" sz="2400" b="1" kern="1200" dirty="0">
            <a:solidFill>
              <a:srgbClr val="006600"/>
            </a:solidFill>
            <a:latin typeface="Arial" pitchFamily="34" charset="0"/>
            <a:cs typeface="Arial" pitchFamily="34" charset="0"/>
          </a:endParaRPr>
        </a:p>
      </dsp:txBody>
      <dsp:txXfrm>
        <a:off x="0" y="1485777"/>
        <a:ext cx="2582028" cy="1981036"/>
      </dsp:txXfrm>
    </dsp:sp>
    <dsp:sp modelId="{F721B648-5A91-4C2D-8E67-A8361B9925FB}">
      <dsp:nvSpPr>
        <dsp:cNvPr id="0" name=""/>
        <dsp:cNvSpPr/>
      </dsp:nvSpPr>
      <dsp:spPr>
        <a:xfrm>
          <a:off x="3012365" y="1485777"/>
          <a:ext cx="2582028" cy="1981036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План января-февраля выполнен на </a:t>
          </a:r>
          <a:r>
            <a:rPr lang="ru-RU" sz="2400" b="1" kern="12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rPr>
            <a:t>97,5%</a:t>
          </a:r>
          <a:endParaRPr lang="ru-RU" sz="1400" b="1" kern="1200" dirty="0">
            <a:solidFill>
              <a:srgbClr val="800000"/>
            </a:solidFill>
            <a:latin typeface="Arial" pitchFamily="34" charset="0"/>
            <a:cs typeface="Arial" pitchFamily="34" charset="0"/>
          </a:endParaRPr>
        </a:p>
      </dsp:txBody>
      <dsp:txXfrm>
        <a:off x="3012365" y="1485777"/>
        <a:ext cx="2582028" cy="1981036"/>
      </dsp:txXfrm>
    </dsp:sp>
    <dsp:sp modelId="{B8DEC79B-A2F8-4FFE-A7A3-678FF50C0836}">
      <dsp:nvSpPr>
        <dsp:cNvPr id="0" name=""/>
        <dsp:cNvSpPr/>
      </dsp:nvSpPr>
      <dsp:spPr>
        <a:xfrm>
          <a:off x="6024732" y="1485777"/>
          <a:ext cx="2582028" cy="198103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Темп роста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rPr>
            <a:t>– 90,3%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rPr>
            <a:t>(-269,9 млн. рублей)</a:t>
          </a:r>
          <a:endParaRPr lang="ru-RU" sz="2400" b="1" kern="1200" dirty="0">
            <a:solidFill>
              <a:srgbClr val="800000"/>
            </a:solidFill>
            <a:latin typeface="Arial" pitchFamily="34" charset="0"/>
            <a:cs typeface="Arial" pitchFamily="34" charset="0"/>
          </a:endParaRPr>
        </a:p>
      </dsp:txBody>
      <dsp:txXfrm>
        <a:off x="6024732" y="1485777"/>
        <a:ext cx="2582028" cy="1981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0" y="0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35B9-F85B-427A-B4C9-DB3DCBBBDDAE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322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0" y="9443322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CB875-3C23-44FE-9392-7D83004E7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2305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30574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0" tIns="45625" rIns="91250" bIns="4562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10" y="1"/>
            <a:ext cx="2930574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0" tIns="45625" rIns="91250" bIns="456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5802" y="4721662"/>
            <a:ext cx="5409562" cy="447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0" tIns="45625" rIns="91250" bIns="45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912"/>
            <a:ext cx="2930574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0" tIns="45625" rIns="91250" bIns="4562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10" y="9444912"/>
            <a:ext cx="2930574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0" tIns="45625" rIns="91250" bIns="4562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05C9285-68B8-454E-9E58-5CDEC9938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3300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FCD85CFC-DD89-4239-97C6-F789E9AD7466}" type="slidenum">
              <a:rPr lang="ru-RU" altLang="ru-RU">
                <a:solidFill>
                  <a:srgbClr val="000000"/>
                </a:solidFill>
                <a:latin typeface="Arial" charset="0"/>
              </a:rPr>
              <a:pPr defTabSz="912813"/>
              <a:t>2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9027" name="Rectangle 7"/>
          <p:cNvSpPr txBox="1">
            <a:spLocks noGrp="1" noChangeArrowheads="1"/>
          </p:cNvSpPr>
          <p:nvPr/>
        </p:nvSpPr>
        <p:spPr bwMode="auto">
          <a:xfrm>
            <a:off x="3829010" y="9444911"/>
            <a:ext cx="2930574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3" rIns="91286" bIns="45643" anchor="b"/>
          <a:lstStyle/>
          <a:p>
            <a:pPr algn="r"/>
            <a:fld id="{B8E11B07-44CA-4502-9559-DD5CECC2A5C5}" type="slidenum">
              <a:rPr lang="ru-RU" altLang="ru-RU" sz="1200" smtClean="0">
                <a:solidFill>
                  <a:srgbClr val="000000"/>
                </a:solidFill>
              </a:rPr>
              <a:pPr algn="r"/>
              <a:t>2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  <p:sp>
        <p:nvSpPr>
          <p:cNvPr id="129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FA94899D-5AB9-4376-BDE4-EE285D243F51}" type="slidenum">
              <a:rPr lang="ru-RU" altLang="ru-RU">
                <a:solidFill>
                  <a:srgbClr val="000000"/>
                </a:solidFill>
                <a:latin typeface="Arial" charset="0"/>
              </a:rPr>
              <a:pPr defTabSz="912813"/>
              <a:t>3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0051" name="Rectangle 7"/>
          <p:cNvSpPr txBox="1">
            <a:spLocks noGrp="1" noChangeArrowheads="1"/>
          </p:cNvSpPr>
          <p:nvPr/>
        </p:nvSpPr>
        <p:spPr bwMode="auto">
          <a:xfrm>
            <a:off x="3829010" y="9444911"/>
            <a:ext cx="2930574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3" rIns="91286" bIns="45643" anchor="b"/>
          <a:lstStyle/>
          <a:p>
            <a:pPr algn="r"/>
            <a:fld id="{5927981B-D651-4615-BDF9-947AB628C060}" type="slidenum">
              <a:rPr lang="ru-RU" altLang="ru-RU" sz="1200" smtClean="0">
                <a:solidFill>
                  <a:srgbClr val="000000"/>
                </a:solidFill>
              </a:rPr>
              <a:pPr algn="r"/>
              <a:t>3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  <p:sp>
        <p:nvSpPr>
          <p:cNvPr id="130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12813">
              <a:defRPr/>
            </a:pPr>
            <a:fld id="{6E1F2C5B-900A-4BAF-A0CE-C7860BC85486}" type="slidenum">
              <a:rPr lang="ru-RU" altLang="ru-RU" smtClean="0">
                <a:solidFill>
                  <a:srgbClr val="000000"/>
                </a:solidFill>
                <a:latin typeface="Arial" pitchFamily="34" charset="0"/>
              </a:rPr>
              <a:pPr defTabSz="912813">
                <a:defRPr/>
              </a:pPr>
              <a:t>13</a:t>
            </a:fld>
            <a:endParaRPr lang="ru-RU" alt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3829010" y="9444911"/>
            <a:ext cx="2930574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3" rIns="91286" bIns="45643" anchor="b"/>
          <a:lstStyle/>
          <a:p>
            <a:pPr algn="r"/>
            <a:fld id="{B0D99C21-B539-4E8A-912A-272F43A8910A}" type="slidenum">
              <a:rPr lang="ru-RU" altLang="ru-RU" sz="1200">
                <a:solidFill>
                  <a:srgbClr val="000000"/>
                </a:solidFill>
              </a:rPr>
              <a:pPr algn="r"/>
              <a:t>13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12813">
              <a:defRPr/>
            </a:pPr>
            <a:fld id="{673AFAF6-6F94-481B-94D2-E0BC4010B171}" type="slidenum">
              <a:rPr lang="ru-RU" altLang="ru-RU" smtClean="0">
                <a:solidFill>
                  <a:srgbClr val="000000"/>
                </a:solidFill>
                <a:latin typeface="Arial" pitchFamily="34" charset="0"/>
              </a:rPr>
              <a:pPr defTabSz="912813">
                <a:defRPr/>
              </a:pPr>
              <a:t>14</a:t>
            </a:fld>
            <a:endParaRPr lang="ru-RU" alt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12813">
              <a:defRPr/>
            </a:pPr>
            <a:fld id="{5DD70D58-1499-404E-B665-7E452925EB03}" type="slidenum">
              <a:rPr lang="ru-RU" altLang="ru-RU" smtClean="0">
                <a:solidFill>
                  <a:srgbClr val="000000"/>
                </a:solidFill>
                <a:latin typeface="Arial" pitchFamily="34" charset="0"/>
              </a:rPr>
              <a:pPr defTabSz="912813">
                <a:defRPr/>
              </a:pPr>
              <a:t>15</a:t>
            </a:fld>
            <a:endParaRPr lang="ru-RU" alt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12813">
              <a:defRPr/>
            </a:pPr>
            <a:fld id="{947E01E7-5D60-4114-B1DB-DF10EF59BED4}" type="slidenum">
              <a:rPr lang="ru-RU" altLang="ru-RU" smtClean="0">
                <a:solidFill>
                  <a:srgbClr val="000000"/>
                </a:solidFill>
                <a:latin typeface="Arial" pitchFamily="34" charset="0"/>
              </a:rPr>
              <a:pPr defTabSz="912813">
                <a:defRPr/>
              </a:pPr>
              <a:t>21</a:t>
            </a:fld>
            <a:endParaRPr lang="ru-RU" alt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3829010" y="9444911"/>
            <a:ext cx="2930574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3" rIns="91286" bIns="45643" anchor="b"/>
          <a:lstStyle/>
          <a:p>
            <a:pPr algn="r"/>
            <a:fld id="{FA01AD77-2DBD-470F-8E8D-62904E1654FF}" type="slidenum">
              <a:rPr lang="ru-RU" altLang="ru-RU" sz="1200">
                <a:solidFill>
                  <a:srgbClr val="000000"/>
                </a:solidFill>
              </a:rPr>
              <a:pPr algn="r"/>
              <a:t>21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smtClean="0">
                <a:latin typeface="Arial" pitchFamily="34" charset="0"/>
              </a:rPr>
              <a:t>* - вычислено расчетным путем</a:t>
            </a:r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9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1A757BBF-3F2C-4A86-B1F2-280FE5A9A1C2}" type="slidenum">
              <a:rPr lang="ru-RU" altLang="ru-RU" sz="1200" b="0">
                <a:solidFill>
                  <a:srgbClr val="000000"/>
                </a:solidFill>
              </a:rPr>
              <a:pPr eaLnBrk="1" hangingPunct="1">
                <a:defRPr/>
              </a:pPr>
              <a:t>23</a:t>
            </a:fld>
            <a:endParaRPr lang="ru-RU" altLang="ru-RU" sz="12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5DE3E-3095-480A-B543-92CF2292A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83423-008B-47FF-8404-1DB029A26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5D0A2-29F8-45F2-A3CB-F125A9EB7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FF820-9509-4DCA-9330-2C125541CF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64F74-3C22-407A-806D-5DDC376E09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619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70C68-C437-460F-B29D-FC41E9C3D3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CF673-5C9B-4B3B-A686-9E65F2DCAA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188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CBBAC-70C4-45DF-AC0B-B03181E5EE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80E03-E505-40EF-8880-7B4B0F4948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052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42A19-D55B-446E-A413-634A603713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93299-484C-4A12-A497-17E6F7C484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316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FA9B-9FFA-424C-B49B-6D1A00E1FD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E43A3-29E5-409F-A0D0-75208B597A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3975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D2DB7-7284-4B60-9850-875B904D1B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056BC-8448-4306-8527-6A56F2C0C6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466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8C16F-CD38-4A47-ACAF-421683A13D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5059F-814F-4CFE-B00E-77429DDB2D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61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94073-EF11-4E9B-8583-97D6FA7DB0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B863-8B24-46CF-B6AA-47222A6070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04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CEDEE-EF41-43FD-89A0-9FA737A2F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2A344-274E-47BA-98E7-B46391B792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FB6A9-9C9D-455C-8D29-86EDE9974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973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A01A-8C96-4637-BC5F-E22F577B7B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9428C-0501-4002-8C95-3211416499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724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BF52A-0635-4DCC-A218-F596F2C1C9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86519-3721-4E34-811E-6E9D62A5F2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568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00188" y="1524000"/>
            <a:ext cx="3668712" cy="2281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321300" y="1524000"/>
            <a:ext cx="3670300" cy="2281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500188" y="3957638"/>
            <a:ext cx="3668712" cy="2281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21300" y="3957638"/>
            <a:ext cx="3670300" cy="2281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246563" y="6557963"/>
            <a:ext cx="2001837" cy="227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557963"/>
            <a:ext cx="3657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251575" y="6556375"/>
            <a:ext cx="58896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695CD-6708-4D16-A1FD-3BDAF52399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80473-923F-435D-A7AE-5EF79AA4B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FF820-9509-4DCA-9330-2C125541CF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64F74-3C22-407A-806D-5DDC376E09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619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70C68-C437-460F-B29D-FC41E9C3D3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CF673-5C9B-4B3B-A686-9E65F2DCAA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188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CBBAC-70C4-45DF-AC0B-B03181E5EE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80E03-E505-40EF-8880-7B4B0F4948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052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42A19-D55B-446E-A413-634A603713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93299-484C-4A12-A497-17E6F7C484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316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FA9B-9FFA-424C-B49B-6D1A00E1FD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E43A3-29E5-409F-A0D0-75208B597A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397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1AA55-CDAF-4BE8-A30D-8D547CAE8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D2DB7-7284-4B60-9850-875B904D1B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056BC-8448-4306-8527-6A56F2C0C6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466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8C16F-CD38-4A47-ACAF-421683A13D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5059F-814F-4CFE-B00E-77429DDB2D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61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94073-EF11-4E9B-8583-97D6FA7DB0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B863-8B24-46CF-B6AA-47222A6070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047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2A344-274E-47BA-98E7-B46391B792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FB6A9-9C9D-455C-8D29-86EDE9974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9731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A01A-8C96-4637-BC5F-E22F577B7B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9428C-0501-4002-8C95-3211416499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7247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BF52A-0635-4DCC-A218-F596F2C1C9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86519-3721-4E34-811E-6E9D62A5F2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5683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FF820-9509-4DCA-9330-2C125541CF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64F74-3C22-407A-806D-5DDC376E09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6193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70C68-C437-460F-B29D-FC41E9C3D3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CF673-5C9B-4B3B-A686-9E65F2DCAA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1881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CBBAC-70C4-45DF-AC0B-B03181E5EE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80E03-E505-40EF-8880-7B4B0F4948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0521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42A19-D55B-446E-A413-634A603713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93299-484C-4A12-A497-17E6F7C484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31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EC726-59C8-4177-9EA4-A53C0B179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FA9B-9FFA-424C-B49B-6D1A00E1FD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E43A3-29E5-409F-A0D0-75208B597A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39755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D2DB7-7284-4B60-9850-875B904D1B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056BC-8448-4306-8527-6A56F2C0C6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4667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8C16F-CD38-4A47-ACAF-421683A13D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5059F-814F-4CFE-B00E-77429DDB2D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613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94073-EF11-4E9B-8583-97D6FA7DB0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B863-8B24-46CF-B6AA-47222A6070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0473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2A344-274E-47BA-98E7-B46391B792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FB6A9-9C9D-455C-8D29-86EDE9974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9731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A01A-8C96-4637-BC5F-E22F577B7B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9428C-0501-4002-8C95-3211416499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7247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BF52A-0635-4DCC-A218-F596F2C1C9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86519-3721-4E34-811E-6E9D62A5F2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5683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just">
              <a:lnSpc>
                <a:spcPct val="80000"/>
              </a:lnSpc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79CE2A0A-35F5-44A6-AE06-EB275A7B4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72DC052-564D-4361-92F5-6A0910497FF8}" type="datetimeFigureOut">
              <a:rPr lang="ru-RU"/>
              <a:pPr>
                <a:defRPr/>
              </a:pPr>
              <a:t>02.03.2021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EFA30639-46BF-4027-878B-CFE6DD7AB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5DE3E-3095-480A-B543-92CF2292A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B8AE0-3DBE-4FBB-B135-BA2289817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FF820-9509-4DCA-9330-2C125541CF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64F74-3C22-407A-806D-5DDC376E09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6193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70C68-C437-460F-B29D-FC41E9C3D3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CF673-5C9B-4B3B-A686-9E65F2DCAA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188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CBBAC-70C4-45DF-AC0B-B03181E5EE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80E03-E505-40EF-8880-7B4B0F4948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052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42A19-D55B-446E-A413-634A603713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93299-484C-4A12-A497-17E6F7C484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3167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FA9B-9FFA-424C-B49B-6D1A00E1FD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E43A3-29E5-409F-A0D0-75208B597A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39755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D2DB7-7284-4B60-9850-875B904D1B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056BC-8448-4306-8527-6A56F2C0C6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4667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8C16F-CD38-4A47-ACAF-421683A13D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5059F-814F-4CFE-B00E-77429DDB2D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613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94073-EF11-4E9B-8583-97D6FA7DB0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B863-8B24-46CF-B6AA-47222A6070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0473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2A344-274E-47BA-98E7-B46391B792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FB6A9-9C9D-455C-8D29-86EDE9974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9731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A01A-8C96-4637-BC5F-E22F577B7B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9428C-0501-4002-8C95-3211416499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72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58524-97E3-4AEF-933E-BC97D0957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BF52A-0635-4DCC-A218-F596F2C1C9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86519-3721-4E34-811E-6E9D62A5F2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568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25A60-52DD-4161-AD9D-F931FF764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A303-E43A-415F-8F19-22442D7A4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9B992-E049-4623-90A5-962527570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2250"/>
            <a:ext cx="2133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69DF1A7-E354-4B80-BDA4-48D9B5455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88" r:id="rId1"/>
    <p:sldLayoutId id="2147487089" r:id="rId2"/>
    <p:sldLayoutId id="2147487090" r:id="rId3"/>
    <p:sldLayoutId id="2147487091" r:id="rId4"/>
    <p:sldLayoutId id="2147487092" r:id="rId5"/>
    <p:sldLayoutId id="2147487093" r:id="rId6"/>
    <p:sldLayoutId id="2147487094" r:id="rId7"/>
    <p:sldLayoutId id="2147487095" r:id="rId8"/>
    <p:sldLayoutId id="2147487096" r:id="rId9"/>
    <p:sldLayoutId id="2147487097" r:id="rId10"/>
    <p:sldLayoutId id="21474870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124F49-DCF8-48A2-A74A-14661E7584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4C2990-E209-4543-B67B-CD7E76CF90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37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63" r:id="rId1"/>
    <p:sldLayoutId id="2147487264" r:id="rId2"/>
    <p:sldLayoutId id="2147487265" r:id="rId3"/>
    <p:sldLayoutId id="2147487266" r:id="rId4"/>
    <p:sldLayoutId id="2147487267" r:id="rId5"/>
    <p:sldLayoutId id="2147487268" r:id="rId6"/>
    <p:sldLayoutId id="2147487269" r:id="rId7"/>
    <p:sldLayoutId id="2147487270" r:id="rId8"/>
    <p:sldLayoutId id="2147487271" r:id="rId9"/>
    <p:sldLayoutId id="2147487272" r:id="rId10"/>
    <p:sldLayoutId id="2147487273" r:id="rId11"/>
    <p:sldLayoutId id="2147487415" r:id="rId12"/>
    <p:sldLayoutId id="2147487418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124F49-DCF8-48A2-A74A-14661E7584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4C2990-E209-4543-B67B-CD7E76CF90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37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324" r:id="rId1"/>
    <p:sldLayoutId id="2147487325" r:id="rId2"/>
    <p:sldLayoutId id="2147487326" r:id="rId3"/>
    <p:sldLayoutId id="2147487327" r:id="rId4"/>
    <p:sldLayoutId id="2147487328" r:id="rId5"/>
    <p:sldLayoutId id="2147487329" r:id="rId6"/>
    <p:sldLayoutId id="2147487330" r:id="rId7"/>
    <p:sldLayoutId id="2147487331" r:id="rId8"/>
    <p:sldLayoutId id="2147487332" r:id="rId9"/>
    <p:sldLayoutId id="2147487333" r:id="rId10"/>
    <p:sldLayoutId id="214748733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124F49-DCF8-48A2-A74A-14661E7584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4C2990-E209-4543-B67B-CD7E76CF90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37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362" r:id="rId1"/>
    <p:sldLayoutId id="2147487363" r:id="rId2"/>
    <p:sldLayoutId id="2147487364" r:id="rId3"/>
    <p:sldLayoutId id="2147487365" r:id="rId4"/>
    <p:sldLayoutId id="2147487366" r:id="rId5"/>
    <p:sldLayoutId id="2147487367" r:id="rId6"/>
    <p:sldLayoutId id="2147487368" r:id="rId7"/>
    <p:sldLayoutId id="2147487369" r:id="rId8"/>
    <p:sldLayoutId id="2147487370" r:id="rId9"/>
    <p:sldLayoutId id="2147487371" r:id="rId10"/>
    <p:sldLayoutId id="21474873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EEEE045-4965-4AD0-A93F-A56683DF1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00" r:id="rId1"/>
    <p:sldLayoutId id="2147487401" r:id="rId2"/>
    <p:sldLayoutId id="2147487416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124F49-DCF8-48A2-A74A-14661E7584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4C2990-E209-4543-B67B-CD7E76CF90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37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403" r:id="rId1"/>
    <p:sldLayoutId id="2147487404" r:id="rId2"/>
    <p:sldLayoutId id="2147487405" r:id="rId3"/>
    <p:sldLayoutId id="2147487406" r:id="rId4"/>
    <p:sldLayoutId id="2147487407" r:id="rId5"/>
    <p:sldLayoutId id="2147487408" r:id="rId6"/>
    <p:sldLayoutId id="2147487409" r:id="rId7"/>
    <p:sldLayoutId id="2147487410" r:id="rId8"/>
    <p:sldLayoutId id="2147487411" r:id="rId9"/>
    <p:sldLayoutId id="2147487412" r:id="rId10"/>
    <p:sldLayoutId id="214748741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png"/><Relationship Id="rId4" Type="http://schemas.openxmlformats.org/officeDocument/2006/relationships/oleObject" Target="../embeddings/_____Microsoft_Office_Excel_97-20034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png"/><Relationship Id="rId4" Type="http://schemas.openxmlformats.org/officeDocument/2006/relationships/oleObject" Target="../embeddings/_____Microsoft_Office_Excel_97-20035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png"/><Relationship Id="rId4" Type="http://schemas.openxmlformats.org/officeDocument/2006/relationships/oleObject" Target="../embeddings/_____Microsoft_Office_Excel_97-20036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_____Microsoft_Office_Excel_97-20031.xls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_____Microsoft_Office_Excel_97-200310.xls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Microsoft_Office_Excel_97-20032.xls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28349" t="25101" r="4320" b="12146"/>
          <a:stretch>
            <a:fillRect/>
          </a:stretch>
        </p:blipFill>
        <p:spPr bwMode="auto">
          <a:xfrm>
            <a:off x="0" y="0"/>
            <a:ext cx="9197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0" y="1556792"/>
            <a:ext cx="91440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Об итогах исполнения </a:t>
            </a:r>
            <a:br>
              <a:rPr lang="ru-RU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</a:br>
            <a:r>
              <a:rPr lang="ru-RU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консолидированного бюджета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Республики Марий Эл</a:t>
            </a:r>
            <a:br>
              <a:rPr lang="ru-RU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</a:br>
            <a:r>
              <a:rPr lang="ru-RU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за </a:t>
            </a:r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20</a:t>
            </a:r>
            <a:r>
              <a:rPr lang="en-US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20</a:t>
            </a:r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 год</a:t>
            </a:r>
            <a:b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</a:br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 и задачах на 202</a:t>
            </a:r>
            <a:r>
              <a:rPr lang="en-US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1</a:t>
            </a:r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 год</a:t>
            </a: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0" y="5013325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3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55576" y="260648"/>
            <a:ext cx="8388424" cy="864096"/>
          </a:xfrm>
        </p:spPr>
        <p:txBody>
          <a:bodyPr>
            <a:normAutofit fontScale="90000"/>
          </a:bodyPr>
          <a:lstStyle/>
          <a:p>
            <a:r>
              <a:rPr lang="ru-RU" alt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Частичная компенсация выпадающих доходов</a:t>
            </a:r>
            <a:br>
              <a:rPr lang="ru-RU" alt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бюджетов муниципальных образований</a:t>
            </a:r>
            <a:br>
              <a:rPr lang="ru-RU" alt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endParaRPr lang="ru-RU" altLang="ru-RU" sz="24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pic>
        <p:nvPicPr>
          <p:cNvPr id="16" name="Picture 12" descr="http://www.vimarko.com.ua/sites/default/files/pictures/news/man-with-symbol-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0591" y="4005064"/>
            <a:ext cx="1449161" cy="1656184"/>
          </a:xfrm>
          <a:prstGeom prst="rect">
            <a:avLst/>
          </a:prstGeom>
          <a:noFill/>
        </p:spPr>
      </p:pic>
      <p:pic>
        <p:nvPicPr>
          <p:cNvPr id="13" name="Picture 2" descr="http://tarasovskiy.mfc61.ru/data/mediadb/498f/0000/0508/50868.jpg"/>
          <p:cNvPicPr>
            <a:picLocks noChangeAspect="1" noChangeArrowheads="1"/>
          </p:cNvPicPr>
          <p:nvPr/>
        </p:nvPicPr>
        <p:blipFill>
          <a:blip r:embed="rId4" cstate="print"/>
          <a:srcRect l="2940" t="3931"/>
          <a:stretch>
            <a:fillRect/>
          </a:stretch>
        </p:blipFill>
        <p:spPr bwMode="auto">
          <a:xfrm>
            <a:off x="251520" y="1844824"/>
            <a:ext cx="2739359" cy="2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право 13"/>
          <p:cNvSpPr/>
          <p:nvPr/>
        </p:nvSpPr>
        <p:spPr>
          <a:xfrm>
            <a:off x="2915816" y="3501330"/>
            <a:ext cx="576064" cy="57574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Объект 1"/>
          <p:cNvSpPr txBox="1">
            <a:spLocks/>
          </p:cNvSpPr>
          <p:nvPr/>
        </p:nvSpPr>
        <p:spPr bwMode="auto">
          <a:xfrm>
            <a:off x="3563888" y="1772816"/>
            <a:ext cx="5112568" cy="182825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indent="-342900" algn="ctr" eaLnBrk="0" hangingPunct="0">
              <a:defRPr/>
            </a:pPr>
            <a:r>
              <a:rPr lang="ru-RU" altLang="ru-RU" sz="1900" dirty="0">
                <a:solidFill>
                  <a:srgbClr val="1E4649"/>
                </a:solidFill>
                <a:latin typeface="Arial" pitchFamily="34" charset="0"/>
                <a:cs typeface="Arial" pitchFamily="34" charset="0"/>
              </a:rPr>
              <a:t>С целью компенсации выпадающих доходов муниципальным образованиям </a:t>
            </a:r>
            <a:r>
              <a:rPr lang="ru-RU" altLang="ru-RU" sz="1900" dirty="0" smtClean="0">
                <a:solidFill>
                  <a:srgbClr val="1E4649"/>
                </a:solidFill>
                <a:latin typeface="Arial" pitchFamily="34" charset="0"/>
                <a:cs typeface="Arial" pitchFamily="34" charset="0"/>
              </a:rPr>
              <a:t>переданы</a:t>
            </a:r>
            <a:r>
              <a:rPr lang="ru-RU" altLang="ru-RU" sz="1900" dirty="0">
                <a:solidFill>
                  <a:srgbClr val="1E464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900" dirty="0" smtClean="0">
                <a:solidFill>
                  <a:srgbClr val="1E4649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altLang="ru-RU" sz="1900" dirty="0">
                <a:solidFill>
                  <a:srgbClr val="1E4649"/>
                </a:solidFill>
                <a:latin typeface="Arial" pitchFamily="34" charset="0"/>
                <a:cs typeface="Arial" pitchFamily="34" charset="0"/>
              </a:rPr>
              <a:t>республиканского уровня  </a:t>
            </a:r>
          </a:p>
          <a:p>
            <a:pPr indent="-342900" algn="ctr" eaLnBrk="0" hangingPunct="0">
              <a:defRPr/>
            </a:pPr>
            <a:r>
              <a:rPr lang="ru-RU" altLang="ru-RU" sz="1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15 %</a:t>
            </a:r>
            <a:r>
              <a:rPr lang="ru-RU" alt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900" dirty="0">
                <a:solidFill>
                  <a:srgbClr val="1E4649"/>
                </a:solidFill>
                <a:latin typeface="Arial" pitchFamily="34" charset="0"/>
                <a:cs typeface="Arial" pitchFamily="34" charset="0"/>
              </a:rPr>
              <a:t>поступлений от</a:t>
            </a:r>
            <a:r>
              <a:rPr lang="ru-RU" altLang="ru-RU" sz="19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упрощенной системы налогообложения</a:t>
            </a:r>
          </a:p>
        </p:txBody>
      </p:sp>
      <p:sp>
        <p:nvSpPr>
          <p:cNvPr id="17" name="Объект 1"/>
          <p:cNvSpPr txBox="1">
            <a:spLocks/>
          </p:cNvSpPr>
          <p:nvPr/>
        </p:nvSpPr>
        <p:spPr bwMode="auto">
          <a:xfrm>
            <a:off x="3563888" y="4005064"/>
            <a:ext cx="5112568" cy="1728192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indent="-342900" algn="ctr" eaLnBrk="0" hangingPunct="0">
              <a:defRPr/>
            </a:pPr>
            <a:endParaRPr lang="ru-RU" sz="2000" dirty="0" smtClean="0"/>
          </a:p>
          <a:p>
            <a:pPr lvl="1" indent="-342900" algn="ctr" eaLnBrk="0" hangingPunct="0">
              <a:defRPr/>
            </a:pPr>
            <a:r>
              <a:rPr lang="ru-RU" sz="2000" b="1" dirty="0" smtClean="0">
                <a:solidFill>
                  <a:srgbClr val="990000"/>
                </a:solidFill>
              </a:rPr>
              <a:t>100</a:t>
            </a:r>
            <a:r>
              <a:rPr lang="ru-RU" sz="2000" dirty="0" smtClean="0"/>
              <a:t> </a:t>
            </a:r>
            <a:r>
              <a:rPr lang="ru-RU" altLang="ru-RU" sz="19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% от административных штрафов, </a:t>
            </a:r>
            <a:r>
              <a:rPr lang="ru-RU" altLang="ru-RU" sz="19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налагаемых административными комиссиями в Республике Марий Эл</a:t>
            </a:r>
            <a:endParaRPr lang="ru-RU" altLang="ru-RU" sz="1900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Крест 17"/>
          <p:cNvSpPr/>
          <p:nvPr/>
        </p:nvSpPr>
        <p:spPr>
          <a:xfrm>
            <a:off x="5940152" y="3645024"/>
            <a:ext cx="288032" cy="288032"/>
          </a:xfrm>
          <a:prstGeom prst="plus">
            <a:avLst>
              <a:gd name="adj" fmla="val 44842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Номер слайда 3"/>
          <p:cNvSpPr txBox="1">
            <a:spLocks noGrp="1"/>
          </p:cNvSpPr>
          <p:nvPr/>
        </p:nvSpPr>
        <p:spPr bwMode="auto">
          <a:xfrm>
            <a:off x="8820150" y="65706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800DFEC-9E3C-4428-BA19-DEAC8CC556E0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55576" y="260648"/>
            <a:ext cx="8388424" cy="864096"/>
          </a:xfrm>
        </p:spPr>
        <p:txBody>
          <a:bodyPr>
            <a:normAutofit/>
          </a:bodyPr>
          <a:lstStyle/>
          <a:p>
            <a:r>
              <a:rPr lang="ru-RU" alt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Изменения в патентной системе налогообложения</a:t>
            </a:r>
            <a:r>
              <a:rPr lang="en-US" alt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ru-RU" sz="2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altLang="ru-RU" sz="2000" b="1" smtClean="0">
                <a:latin typeface="Arial" pitchFamily="34" charset="0"/>
                <a:cs typeface="Arial" pitchFamily="34" charset="0"/>
              </a:rPr>
              <a:t>Закон РМЭ от </a:t>
            </a: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1 марта 2021 №6-З)</a:t>
            </a:r>
          </a:p>
        </p:txBody>
      </p:sp>
      <p:pic>
        <p:nvPicPr>
          <p:cNvPr id="7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15" name="Объект 1"/>
          <p:cNvSpPr txBox="1">
            <a:spLocks/>
          </p:cNvSpPr>
          <p:nvPr/>
        </p:nvSpPr>
        <p:spPr bwMode="auto">
          <a:xfrm>
            <a:off x="2555776" y="1412776"/>
            <a:ext cx="6264696" cy="4464496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6600"/>
              </a:buClr>
              <a:buSzPct val="156000"/>
            </a:pPr>
            <a:r>
              <a:rPr lang="ru-RU" b="1" dirty="0" smtClean="0">
                <a:solidFill>
                  <a:srgbClr val="800000"/>
                </a:solidFill>
              </a:rPr>
              <a:t>На сессии Госсобрания республики 25 февраля был принят закон, предусматривающий ряд изменений в патентной системе налогообложения:</a:t>
            </a:r>
          </a:p>
          <a:p>
            <a:pPr>
              <a:buClr>
                <a:srgbClr val="006600"/>
              </a:buClr>
              <a:buSzPct val="156000"/>
            </a:pPr>
            <a:endParaRPr lang="ru-RU" sz="1400" dirty="0" smtClean="0"/>
          </a:p>
          <a:p>
            <a:pPr>
              <a:buClr>
                <a:srgbClr val="006600"/>
              </a:buClr>
              <a:buSzPct val="156000"/>
              <a:buFont typeface="Wingdings" pitchFamily="2" charset="2"/>
              <a:buChar char="ü"/>
            </a:pPr>
            <a:r>
              <a:rPr lang="ru-RU" dirty="0" smtClean="0">
                <a:solidFill>
                  <a:srgbClr val="006600"/>
                </a:solidFill>
              </a:rPr>
              <a:t>скорректирован и расширен перечень видов деятельности, при которых возможно применение патентной системы налогообложения;</a:t>
            </a:r>
          </a:p>
          <a:p>
            <a:pPr>
              <a:buClr>
                <a:srgbClr val="006600"/>
              </a:buClr>
              <a:buSzPct val="156000"/>
              <a:buFont typeface="Wingdings" pitchFamily="2" charset="2"/>
              <a:buChar char="ü"/>
            </a:pPr>
            <a:endParaRPr lang="ru-RU" dirty="0" smtClean="0"/>
          </a:p>
          <a:p>
            <a:pPr>
              <a:buClr>
                <a:srgbClr val="006600"/>
              </a:buClr>
              <a:buSzPct val="156000"/>
              <a:buFont typeface="Wingdings" pitchFamily="2" charset="2"/>
              <a:buChar char="ü"/>
            </a:pPr>
            <a:r>
              <a:rPr lang="ru-RU" dirty="0" smtClean="0"/>
              <a:t> </a:t>
            </a:r>
            <a:r>
              <a:rPr lang="ru-RU" dirty="0" smtClean="0">
                <a:solidFill>
                  <a:srgbClr val="006600"/>
                </a:solidFill>
              </a:rPr>
              <a:t>увеличен размер потенциально возможного к получению годового дохода;</a:t>
            </a:r>
          </a:p>
          <a:p>
            <a:pPr>
              <a:buClr>
                <a:srgbClr val="006600"/>
              </a:buClr>
              <a:buSzPct val="156000"/>
              <a:buFont typeface="Wingdings" pitchFamily="2" charset="2"/>
              <a:buChar char="ü"/>
            </a:pPr>
            <a:endParaRPr lang="ru-RU" dirty="0" smtClean="0">
              <a:solidFill>
                <a:srgbClr val="006600"/>
              </a:solidFill>
            </a:endParaRPr>
          </a:p>
          <a:p>
            <a:pPr>
              <a:buClr>
                <a:srgbClr val="006600"/>
              </a:buClr>
              <a:buSzPct val="156000"/>
              <a:buFont typeface="Wingdings" pitchFamily="2" charset="2"/>
              <a:buChar char="ü"/>
            </a:pPr>
            <a:r>
              <a:rPr lang="ru-RU" dirty="0" smtClean="0">
                <a:solidFill>
                  <a:srgbClr val="006600"/>
                </a:solidFill>
              </a:rPr>
              <a:t>установлен ряд ограничений по применению патентной системы (по общей площади сдаваемых в аренду помещений и земельных участков, по количеству объектов общепита и розничной торговли, по количеству автотранспортных средств).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664582" name="AutoShape 6" descr="https://management-club.com/wp-content/uploads/2015/11/zak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4584" name="AutoShape 8" descr="https://management-club.com/wp-content/uploads/2015/11/zak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4586" name="AutoShape 10" descr="https://management-club.com/wp-content/uploads/2015/11/zak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64588" name="Picture 12" descr="https://vecherka.spb.ru/wp-content/uploads/2020/10/%D1%8F%D1%8F%D1%8F%D1%8F%D1%8F%D1%8F%D1%8F%D1%8F%D1%8F%D1%8F%D1%8F%D1%8F%D1%8F%D1%8F%D1%8F%D1%8F%D1%8F%D1%8F%D1%8F%D1%8F%D1%8F%D1%8F%D1%8F%D1%8F%D1%8F%D1%8F%D1%8F%D1%8F%D1%8F%D1%8F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2194367" cy="1512168"/>
          </a:xfrm>
          <a:prstGeom prst="rect">
            <a:avLst/>
          </a:prstGeom>
          <a:noFill/>
        </p:spPr>
      </p:pic>
      <p:pic>
        <p:nvPicPr>
          <p:cNvPr id="664594" name="Picture 18" descr="https://i.ytimg.com/vi/EG4J1p4W-PM/maxresdefault.jpg"/>
          <p:cNvPicPr>
            <a:picLocks noChangeAspect="1" noChangeArrowheads="1"/>
          </p:cNvPicPr>
          <p:nvPr/>
        </p:nvPicPr>
        <p:blipFill>
          <a:blip r:embed="rId4" cstate="print"/>
          <a:srcRect b="13901"/>
          <a:stretch>
            <a:fillRect/>
          </a:stretch>
        </p:blipFill>
        <p:spPr bwMode="auto">
          <a:xfrm>
            <a:off x="107504" y="3717032"/>
            <a:ext cx="2295255" cy="1224136"/>
          </a:xfrm>
          <a:prstGeom prst="rect">
            <a:avLst/>
          </a:prstGeom>
          <a:noFill/>
        </p:spPr>
      </p:pic>
      <p:sp>
        <p:nvSpPr>
          <p:cNvPr id="11" name="Номер слайда 3"/>
          <p:cNvSpPr txBox="1">
            <a:spLocks noGrp="1"/>
          </p:cNvSpPr>
          <p:nvPr/>
        </p:nvSpPr>
        <p:spPr bwMode="auto">
          <a:xfrm>
            <a:off x="8820150" y="65706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800DFEC-9E3C-4428-BA19-DEAC8CC556E0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"/>
            <a:ext cx="7772400" cy="764704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Резервы пополнения местных бюджетов</a:t>
            </a:r>
            <a:endParaRPr lang="ru-RU" sz="2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980728"/>
            <a:ext cx="6715172" cy="10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Работа межведомственных комиссий с налогоплательщиками, имеющими риски налоговых правонарушений</a:t>
            </a:r>
            <a:endParaRPr lang="ru-RU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3356992"/>
            <a:ext cx="6715172" cy="108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Ликвидация задолженности по НДФЛ, местным имущественным налогам, по платежам от сдачи в аренду земельных участков и имущества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4581128"/>
            <a:ext cx="6715172" cy="10080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Выполнение прогнозных планов (программ) приватизации муниципального имущества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2021 год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5733256"/>
            <a:ext cx="6715172" cy="100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Выявление неиспользуемого имущества и принятие решений о вовлечении его в хозяйственный оборот</a:t>
            </a:r>
          </a:p>
        </p:txBody>
      </p:sp>
      <p:pic>
        <p:nvPicPr>
          <p:cNvPr id="1026" name="Picture 2" descr="http://xn--b1adcnh0br.xn--p1ai/wp-content/uploads/2017/12/62256899f69aec4a07873c77c81579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84984"/>
            <a:ext cx="1728192" cy="1224136"/>
          </a:xfrm>
          <a:prstGeom prst="rect">
            <a:avLst/>
          </a:prstGeom>
          <a:noFill/>
        </p:spPr>
      </p:pic>
      <p:pic>
        <p:nvPicPr>
          <p:cNvPr id="1028" name="Picture 4" descr="http://businesslike.ru/wp-content/uploads/2017/10/zemlya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733256"/>
            <a:ext cx="1497434" cy="1008112"/>
          </a:xfrm>
          <a:prstGeom prst="rect">
            <a:avLst/>
          </a:prstGeom>
          <a:noFill/>
        </p:spPr>
      </p:pic>
      <p:pic>
        <p:nvPicPr>
          <p:cNvPr id="1030" name="Picture 6" descr="http://vkrim24.ru/filemanager/%D0%BA%D0%B0%D0%B4%20%D1%83%D1%87%D0%B5%D1%82%20%D0%BC%D0%BA%D0%B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4581128"/>
            <a:ext cx="1440159" cy="1008008"/>
          </a:xfrm>
          <a:prstGeom prst="rect">
            <a:avLst/>
          </a:prstGeom>
          <a:noFill/>
        </p:spPr>
      </p:pic>
      <p:pic>
        <p:nvPicPr>
          <p:cNvPr id="1032" name="Picture 8" descr="http://lichnyjcredit.ru/wp-content/uploads/2018/01/zadolzhennost-ip-po-nalogam4-e15168096943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052736"/>
            <a:ext cx="1376505" cy="936000"/>
          </a:xfrm>
          <a:prstGeom prst="rect">
            <a:avLst/>
          </a:prstGeom>
          <a:noFill/>
        </p:spPr>
      </p:pic>
      <p:pic>
        <p:nvPicPr>
          <p:cNvPr id="11" name="Picture 6" descr="gerb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15" name="Прямоугольник 14"/>
          <p:cNvSpPr/>
          <p:nvPr/>
        </p:nvSpPr>
        <p:spPr>
          <a:xfrm>
            <a:off x="2123728" y="2132856"/>
            <a:ext cx="6715172" cy="1044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Выявление неформальной занятости, легализация трудовых отношений</a:t>
            </a:r>
            <a:endParaRPr lang="ru-RU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125523_1340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2132856"/>
            <a:ext cx="1296144" cy="1152128"/>
          </a:xfrm>
          <a:prstGeom prst="rect">
            <a:avLst/>
          </a:prstGeom>
        </p:spPr>
      </p:pic>
      <p:sp>
        <p:nvSpPr>
          <p:cNvPr id="17" name="Номер слайда 3"/>
          <p:cNvSpPr txBox="1">
            <a:spLocks noGrp="1"/>
          </p:cNvSpPr>
          <p:nvPr/>
        </p:nvSpPr>
        <p:spPr bwMode="auto">
          <a:xfrm>
            <a:off x="8820150" y="65706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800DFEC-9E3C-4428-BA19-DEAC8CC556E0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951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4825" y="0"/>
            <a:ext cx="8747125" cy="1143000"/>
          </a:xfrm>
        </p:spPr>
        <p:txBody>
          <a:bodyPr anchor="b"/>
          <a:lstStyle/>
          <a:p>
            <a:pPr eaLnBrk="1" hangingPunct="1"/>
            <a:r>
              <a:rPr lang="ru-RU" altLang="ru-RU" sz="2400" smtClean="0">
                <a:solidFill>
                  <a:srgbClr val="800000"/>
                </a:solidFill>
                <a:cs typeface="Arial" pitchFamily="34" charset="0"/>
              </a:rPr>
              <a:t>Исполнение расходной части консолидированного бюджета Республики Марий Эл по итогам 2020 года, </a:t>
            </a:r>
            <a:br>
              <a:rPr lang="ru-RU" altLang="ru-RU" sz="2400" smtClean="0">
                <a:solidFill>
                  <a:srgbClr val="800000"/>
                </a:solidFill>
                <a:cs typeface="Arial" pitchFamily="34" charset="0"/>
              </a:rPr>
            </a:br>
            <a:r>
              <a:rPr lang="ru-RU" altLang="ru-RU" sz="2400" smtClean="0">
                <a:solidFill>
                  <a:srgbClr val="800000"/>
                </a:solidFill>
                <a:cs typeface="Arial" pitchFamily="34" charset="0"/>
              </a:rPr>
              <a:t>млн. рублей</a:t>
            </a:r>
            <a:endParaRPr lang="en-US" altLang="ru-RU" sz="2400" smtClean="0">
              <a:solidFill>
                <a:srgbClr val="800000"/>
              </a:solidFill>
              <a:cs typeface="Arial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9388" y="1052513"/>
          <a:ext cx="8785225" cy="5184775"/>
        </p:xfrm>
        <a:graphic>
          <a:graphicData uri="http://schemas.openxmlformats.org/presentationml/2006/ole">
            <p:oleObj spid="_x0000_s640002" r:id="rId4" imgW="8791194" imgH="5182049" progId="Excel.Sheet.8">
              <p:embed/>
            </p:oleObj>
          </a:graphicData>
        </a:graphic>
      </p:graphicFrame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1635125" y="5916613"/>
            <a:ext cx="172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>
                <a:solidFill>
                  <a:srgbClr val="000099"/>
                </a:solidFill>
              </a:rPr>
              <a:t>97,4%</a:t>
            </a: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3886200" y="5916613"/>
            <a:ext cx="1728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>
                <a:solidFill>
                  <a:srgbClr val="000099"/>
                </a:solidFill>
              </a:rPr>
              <a:t>97,6%</a:t>
            </a: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5795963" y="5949950"/>
            <a:ext cx="1800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>
                <a:solidFill>
                  <a:srgbClr val="000099"/>
                </a:solidFill>
              </a:rPr>
              <a:t>96,8%</a:t>
            </a: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 rot="-5400000">
            <a:off x="1092993" y="3307557"/>
            <a:ext cx="2894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>
                <a:solidFill>
                  <a:srgbClr val="3333CC"/>
                </a:solidFill>
              </a:rPr>
              <a:t>консолидированный</a:t>
            </a:r>
          </a:p>
        </p:txBody>
      </p:sp>
      <p:sp>
        <p:nvSpPr>
          <p:cNvPr id="1033" name="Rectangle 11"/>
          <p:cNvSpPr>
            <a:spLocks noChangeArrowheads="1"/>
          </p:cNvSpPr>
          <p:nvPr/>
        </p:nvSpPr>
        <p:spPr bwMode="auto">
          <a:xfrm rot="-5400000">
            <a:off x="3332956" y="3372644"/>
            <a:ext cx="24479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>
                <a:solidFill>
                  <a:srgbClr val="3333CC"/>
                </a:solidFill>
              </a:rPr>
              <a:t>республиканский</a:t>
            </a:r>
          </a:p>
        </p:txBody>
      </p:sp>
      <p:sp>
        <p:nvSpPr>
          <p:cNvPr id="1034" name="Rectangle 12"/>
          <p:cNvSpPr>
            <a:spLocks noChangeArrowheads="1"/>
          </p:cNvSpPr>
          <p:nvPr/>
        </p:nvSpPr>
        <p:spPr bwMode="auto">
          <a:xfrm rot="-5400000">
            <a:off x="5765006" y="3964782"/>
            <a:ext cx="16160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>
                <a:solidFill>
                  <a:srgbClr val="3333CC"/>
                </a:solidFill>
              </a:rPr>
              <a:t>местные</a:t>
            </a:r>
          </a:p>
        </p:txBody>
      </p:sp>
      <p:pic>
        <p:nvPicPr>
          <p:cNvPr id="13" name="Picture 6" descr="gerb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25079" y="23763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14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t>7</a:t>
            </a:r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1274763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400" smtClean="0">
                <a:solidFill>
                  <a:srgbClr val="800000"/>
                </a:solidFill>
                <a:cs typeface="Arial" pitchFamily="34" charset="0"/>
              </a:rPr>
              <a:t>Расходы социальной сферы </a:t>
            </a:r>
            <a:r>
              <a:rPr lang="en-US" altLang="ru-RU" sz="2400" smtClean="0">
                <a:solidFill>
                  <a:srgbClr val="800000"/>
                </a:solidFill>
                <a:cs typeface="Arial" pitchFamily="34" charset="0"/>
              </a:rPr>
              <a:t/>
            </a:r>
            <a:br>
              <a:rPr lang="en-US" altLang="ru-RU" sz="2400" smtClean="0">
                <a:solidFill>
                  <a:srgbClr val="800000"/>
                </a:solidFill>
                <a:cs typeface="Arial" pitchFamily="34" charset="0"/>
              </a:rPr>
            </a:br>
            <a:r>
              <a:rPr lang="ru-RU" altLang="ru-RU" sz="2400" smtClean="0">
                <a:solidFill>
                  <a:srgbClr val="800000"/>
                </a:solidFill>
                <a:cs typeface="Arial" pitchFamily="34" charset="0"/>
              </a:rPr>
              <a:t>в общем объеме расходов за 2020</a:t>
            </a:r>
            <a:r>
              <a:rPr lang="en-US" altLang="ru-RU" sz="2400" smtClean="0">
                <a:solidFill>
                  <a:srgbClr val="800000"/>
                </a:solidFill>
                <a:cs typeface="Arial" pitchFamily="34" charset="0"/>
              </a:rPr>
              <a:t> </a:t>
            </a:r>
            <a:r>
              <a:rPr lang="ru-RU" altLang="ru-RU" sz="2400" smtClean="0">
                <a:solidFill>
                  <a:srgbClr val="800000"/>
                </a:solidFill>
                <a:cs typeface="Arial" pitchFamily="34" charset="0"/>
              </a:rPr>
              <a:t>год, млн. рублей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79388" y="1412875"/>
          <a:ext cx="8621712" cy="5292725"/>
        </p:xfrm>
        <a:graphic>
          <a:graphicData uri="http://schemas.openxmlformats.org/presentationml/2006/ole">
            <p:oleObj spid="_x0000_s641026" r:id="rId4" imgW="8620491" imgH="5297883" progId="Excel.Sheet.8">
              <p:embed/>
            </p:oleObj>
          </a:graphicData>
        </a:graphic>
      </p:graphicFrame>
      <p:pic>
        <p:nvPicPr>
          <p:cNvPr id="6" name="Picture 6" descr="gerb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25079" y="23763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748713" y="6524625"/>
            <a:ext cx="3952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t>11</a:t>
            </a:r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675687" cy="1169988"/>
          </a:xfrm>
        </p:spPr>
        <p:txBody>
          <a:bodyPr anchor="b"/>
          <a:lstStyle/>
          <a:p>
            <a:pPr>
              <a:defRPr/>
            </a:pPr>
            <a:r>
              <a:rPr lang="ru-RU" altLang="ru-RU" sz="2350" b="1" dirty="0" smtClean="0">
                <a:solidFill>
                  <a:srgbClr val="800000"/>
                </a:solidFill>
                <a:cs typeface="Arial" charset="0"/>
              </a:rPr>
              <a:t>Доля заработной платы в расходах </a:t>
            </a:r>
            <a:br>
              <a:rPr lang="ru-RU" altLang="ru-RU" sz="2350" b="1" dirty="0" smtClean="0">
                <a:solidFill>
                  <a:srgbClr val="800000"/>
                </a:solidFill>
                <a:cs typeface="Arial" charset="0"/>
              </a:rPr>
            </a:br>
            <a:r>
              <a:rPr lang="ru-RU" altLang="ru-RU" sz="2350" b="1" dirty="0" smtClean="0">
                <a:solidFill>
                  <a:srgbClr val="800000"/>
                </a:solidFill>
                <a:cs typeface="Arial" charset="0"/>
              </a:rPr>
              <a:t>консолидированного бюджета </a:t>
            </a:r>
            <a:br>
              <a:rPr lang="ru-RU" altLang="ru-RU" sz="2350" b="1" dirty="0" smtClean="0">
                <a:solidFill>
                  <a:srgbClr val="800000"/>
                </a:solidFill>
                <a:cs typeface="Arial" charset="0"/>
              </a:rPr>
            </a:br>
            <a:r>
              <a:rPr lang="ru-RU" altLang="ru-RU" sz="2350" b="1" dirty="0" smtClean="0">
                <a:solidFill>
                  <a:srgbClr val="800000"/>
                </a:solidFill>
                <a:cs typeface="Arial" charset="0"/>
              </a:rPr>
              <a:t>за 2020 г., млн. рублей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-592138" y="1074738"/>
          <a:ext cx="11690351" cy="5978525"/>
        </p:xfrm>
        <a:graphic>
          <a:graphicData uri="http://schemas.openxmlformats.org/presentationml/2006/ole">
            <p:oleObj spid="_x0000_s642050" r:id="rId4" imgW="11693141" imgH="5980694" progId="Excel.Sheet.8">
              <p:embed/>
            </p:oleObj>
          </a:graphicData>
        </a:graphic>
      </p:graphicFrame>
      <p:pic>
        <p:nvPicPr>
          <p:cNvPr id="6" name="Picture 6" descr="gerb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25079" y="23763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t>11</a:t>
            </a:r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 txBox="1">
            <a:spLocks noChangeArrowheads="1"/>
          </p:cNvSpPr>
          <p:nvPr/>
        </p:nvSpPr>
        <p:spPr bwMode="auto">
          <a:xfrm>
            <a:off x="827088" y="115888"/>
            <a:ext cx="8101012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ru-RU" sz="2400" dirty="0">
                <a:solidFill>
                  <a:srgbClr val="800000"/>
                </a:solidFill>
                <a:latin typeface="+mj-lt"/>
                <a:cs typeface="+mn-cs"/>
              </a:rPr>
              <a:t>Финансирование бюджетных инвестиций </a:t>
            </a:r>
            <a:br>
              <a:rPr lang="ru-RU" altLang="ru-RU" sz="2400" dirty="0">
                <a:solidFill>
                  <a:srgbClr val="800000"/>
                </a:solidFill>
                <a:latin typeface="+mj-lt"/>
                <a:cs typeface="+mn-cs"/>
              </a:rPr>
            </a:br>
            <a:r>
              <a:rPr lang="ru-RU" altLang="ru-RU" sz="2400" dirty="0">
                <a:solidFill>
                  <a:srgbClr val="800000"/>
                </a:solidFill>
                <a:latin typeface="+mj-lt"/>
                <a:cs typeface="+mn-cs"/>
              </a:rPr>
              <a:t>в </a:t>
            </a:r>
            <a:r>
              <a:rPr lang="ru-RU" altLang="ru-RU" sz="2400" dirty="0">
                <a:solidFill>
                  <a:srgbClr val="800000"/>
                </a:solidFill>
                <a:latin typeface="+mn-lt"/>
                <a:cs typeface="+mn-cs"/>
              </a:rPr>
              <a:t>объекты</a:t>
            </a:r>
            <a:r>
              <a:rPr lang="ru-RU" altLang="ru-RU" sz="2400" dirty="0">
                <a:solidFill>
                  <a:srgbClr val="800000"/>
                </a:solidFill>
                <a:latin typeface="+mj-lt"/>
                <a:cs typeface="+mn-cs"/>
              </a:rPr>
              <a:t> капитального строительства </a:t>
            </a:r>
            <a:br>
              <a:rPr lang="ru-RU" altLang="ru-RU" sz="2400" dirty="0">
                <a:solidFill>
                  <a:srgbClr val="800000"/>
                </a:solidFill>
                <a:latin typeface="+mj-lt"/>
                <a:cs typeface="+mn-cs"/>
              </a:rPr>
            </a:br>
            <a:r>
              <a:rPr lang="ru-RU" altLang="ru-RU" sz="2400" dirty="0">
                <a:solidFill>
                  <a:srgbClr val="800000"/>
                </a:solidFill>
                <a:latin typeface="+mj-lt"/>
                <a:cs typeface="+mn-cs"/>
              </a:rPr>
              <a:t>за 2020 год</a:t>
            </a:r>
          </a:p>
        </p:txBody>
      </p:sp>
      <p:pic>
        <p:nvPicPr>
          <p:cNvPr id="5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97087" y="42096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16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+mn-lt"/>
              <a:cs typeface="+mn-cs"/>
            </a:endParaRPr>
          </a:p>
        </p:txBody>
      </p:sp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820150" y="65706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just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just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just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just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just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kern="0" dirty="0" smtClean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t>14</a:t>
            </a:r>
            <a:endParaRPr lang="ru-RU" sz="1000" b="0" kern="0" dirty="0">
              <a:solidFill>
                <a:srgbClr val="808080">
                  <a:lumMod val="60000"/>
                  <a:lumOff val="40000"/>
                </a:srgbClr>
              </a:solidFill>
              <a:latin typeface="Arial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696108" y="1435893"/>
          <a:ext cx="7848872" cy="537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3255" name="Прямоугольник 2"/>
          <p:cNvSpPr>
            <a:spLocks noChangeArrowheads="1"/>
          </p:cNvSpPr>
          <p:nvPr/>
        </p:nvSpPr>
        <p:spPr bwMode="auto">
          <a:xfrm>
            <a:off x="4878388" y="2209800"/>
            <a:ext cx="47561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Объекты государственной собственности- </a:t>
            </a:r>
          </a:p>
          <a:p>
            <a:r>
              <a:rPr lang="ru-RU" sz="2000" b="1">
                <a:solidFill>
                  <a:srgbClr val="FF0000"/>
                </a:solidFill>
              </a:rPr>
              <a:t>1 365,8 млн.рублей</a:t>
            </a:r>
          </a:p>
        </p:txBody>
      </p:sp>
      <p:sp>
        <p:nvSpPr>
          <p:cNvPr id="53256" name="Прямоугольник 9"/>
          <p:cNvSpPr>
            <a:spLocks noChangeArrowheads="1"/>
          </p:cNvSpPr>
          <p:nvPr/>
        </p:nvSpPr>
        <p:spPr bwMode="auto">
          <a:xfrm>
            <a:off x="1443038" y="3592513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Объекты муниципальной собственности- </a:t>
            </a:r>
          </a:p>
          <a:p>
            <a:r>
              <a:rPr lang="ru-RU" sz="2000" b="1">
                <a:solidFill>
                  <a:srgbClr val="FF0000"/>
                </a:solidFill>
              </a:rPr>
              <a:t>2 924,0 млн.рублей</a:t>
            </a:r>
          </a:p>
        </p:txBody>
      </p:sp>
      <p:sp>
        <p:nvSpPr>
          <p:cNvPr id="53257" name="Прямоугольник 3"/>
          <p:cNvSpPr>
            <a:spLocks noChangeArrowheads="1"/>
          </p:cNvSpPr>
          <p:nvPr/>
        </p:nvSpPr>
        <p:spPr bwMode="auto">
          <a:xfrm>
            <a:off x="827088" y="1339850"/>
            <a:ext cx="7993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575D1"/>
                </a:solidFill>
                <a:latin typeface="Calibri" pitchFamily="34" charset="0"/>
              </a:rPr>
              <a:t>Общий объем инвестиций – 4 289,8 млн.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Диаграмма 9"/>
          <p:cNvGraphicFramePr>
            <a:graphicFrameLocks noGrp="1"/>
          </p:cNvGraphicFramePr>
          <p:nvPr/>
        </p:nvGraphicFramePr>
        <p:xfrm>
          <a:off x="0" y="841375"/>
          <a:ext cx="9194800" cy="5883275"/>
        </p:xfrm>
        <a:graphic>
          <a:graphicData uri="http://schemas.openxmlformats.org/presentationml/2006/ole">
            <p:oleObj spid="_x0000_s644098" r:id="rId3" imgW="9193565" imgH="5883150" progId="Excel.Sheet.8">
              <p:embed/>
            </p:oleObj>
          </a:graphicData>
        </a:graphic>
      </p:graphicFrame>
      <p:pic>
        <p:nvPicPr>
          <p:cNvPr id="17" name="Picture 6" descr="gerb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9756" y="39412"/>
            <a:ext cx="586480" cy="938631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12" name="Номер слайда 3"/>
          <p:cNvSpPr txBox="1">
            <a:spLocks noGrp="1"/>
          </p:cNvSpPr>
          <p:nvPr/>
        </p:nvSpPr>
        <p:spPr bwMode="auto">
          <a:xfrm>
            <a:off x="8894763" y="6669088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fld id="{27F8D2BE-D7A3-4471-9306-CC159FB75700}" type="slidenum">
              <a:rPr lang="ru-RU" sz="900" kern="0">
                <a:solidFill>
                  <a:srgbClr val="808080">
                    <a:lumMod val="60000"/>
                    <a:lumOff val="40000"/>
                  </a:srgbClr>
                </a:solidFill>
                <a:latin typeface="Arial" charset="0"/>
                <a:cs typeface="+mn-cs"/>
              </a:rPr>
              <a:pPr algn="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900" kern="0" dirty="0">
              <a:solidFill>
                <a:srgbClr val="808080">
                  <a:lumMod val="60000"/>
                  <a:lumOff val="40000"/>
                </a:srgbClr>
              </a:solidFill>
              <a:latin typeface="Arial" charset="0"/>
              <a:cs typeface="+mn-cs"/>
            </a:endParaRPr>
          </a:p>
        </p:txBody>
      </p:sp>
      <p:sp>
        <p:nvSpPr>
          <p:cNvPr id="5126" name="Прямоугольник 2"/>
          <p:cNvSpPr>
            <a:spLocks noChangeArrowheads="1"/>
          </p:cNvSpPr>
          <p:nvPr/>
        </p:nvSpPr>
        <p:spPr bwMode="auto">
          <a:xfrm>
            <a:off x="8162925" y="5688013"/>
            <a:ext cx="9810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2000" b="1">
                <a:solidFill>
                  <a:srgbClr val="FF0000"/>
                </a:solidFill>
              </a:rPr>
              <a:t>- 103,5</a:t>
            </a:r>
          </a:p>
        </p:txBody>
      </p:sp>
      <p:sp>
        <p:nvSpPr>
          <p:cNvPr id="5127" name="Прямоугольник 10"/>
          <p:cNvSpPr>
            <a:spLocks noChangeArrowheads="1"/>
          </p:cNvSpPr>
          <p:nvPr/>
        </p:nvSpPr>
        <p:spPr bwMode="auto">
          <a:xfrm>
            <a:off x="7907338" y="2209800"/>
            <a:ext cx="123666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b="1">
                <a:solidFill>
                  <a:srgbClr val="FF0000"/>
                </a:solidFill>
              </a:rPr>
              <a:t>   </a:t>
            </a:r>
            <a:r>
              <a:rPr lang="ru-RU" altLang="ru-RU" sz="2000" b="1">
                <a:solidFill>
                  <a:srgbClr val="FF0000"/>
                </a:solidFill>
              </a:rPr>
              <a:t>- 298,0</a:t>
            </a:r>
          </a:p>
        </p:txBody>
      </p:sp>
      <p:sp>
        <p:nvSpPr>
          <p:cNvPr id="5128" name="Прямоугольник 12"/>
          <p:cNvSpPr>
            <a:spLocks noChangeArrowheads="1"/>
          </p:cNvSpPr>
          <p:nvPr/>
        </p:nvSpPr>
        <p:spPr bwMode="auto">
          <a:xfrm>
            <a:off x="7970838" y="1358900"/>
            <a:ext cx="11731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>
                <a:solidFill>
                  <a:srgbClr val="FF0000"/>
                </a:solidFill>
              </a:rPr>
              <a:t>   </a:t>
            </a:r>
            <a:r>
              <a:rPr lang="ru-RU" altLang="ru-RU" sz="2000" b="1">
                <a:solidFill>
                  <a:srgbClr val="FF0000"/>
                </a:solidFill>
              </a:rPr>
              <a:t>- 628,7</a:t>
            </a:r>
          </a:p>
        </p:txBody>
      </p:sp>
      <p:sp>
        <p:nvSpPr>
          <p:cNvPr id="5129" name="Прямоугольник 13"/>
          <p:cNvSpPr>
            <a:spLocks noChangeArrowheads="1"/>
          </p:cNvSpPr>
          <p:nvPr/>
        </p:nvSpPr>
        <p:spPr bwMode="auto">
          <a:xfrm>
            <a:off x="8034338" y="3332163"/>
            <a:ext cx="9810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2000" b="1">
                <a:solidFill>
                  <a:srgbClr val="FF0000"/>
                </a:solidFill>
              </a:rPr>
              <a:t>- 473,1</a:t>
            </a:r>
          </a:p>
        </p:txBody>
      </p:sp>
      <p:sp>
        <p:nvSpPr>
          <p:cNvPr id="5130" name="Прямоугольник 14"/>
          <p:cNvSpPr>
            <a:spLocks noChangeArrowheads="1"/>
          </p:cNvSpPr>
          <p:nvPr/>
        </p:nvSpPr>
        <p:spPr bwMode="auto">
          <a:xfrm>
            <a:off x="7905750" y="3994150"/>
            <a:ext cx="1238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>
                <a:solidFill>
                  <a:srgbClr val="FF0000"/>
                </a:solidFill>
              </a:rPr>
              <a:t>    </a:t>
            </a:r>
            <a:r>
              <a:rPr lang="ru-RU" altLang="ru-RU" sz="2000" b="1">
                <a:solidFill>
                  <a:srgbClr val="FF0000"/>
                </a:solidFill>
              </a:rPr>
              <a:t>- 725,2</a:t>
            </a:r>
          </a:p>
        </p:txBody>
      </p:sp>
      <p:sp>
        <p:nvSpPr>
          <p:cNvPr id="5131" name="Прямоугольник 15"/>
          <p:cNvSpPr>
            <a:spLocks noChangeArrowheads="1"/>
          </p:cNvSpPr>
          <p:nvPr/>
        </p:nvSpPr>
        <p:spPr bwMode="auto">
          <a:xfrm>
            <a:off x="8029575" y="4854575"/>
            <a:ext cx="9810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2000" b="1">
                <a:solidFill>
                  <a:srgbClr val="FF0000"/>
                </a:solidFill>
              </a:rPr>
              <a:t>- 148,8</a:t>
            </a:r>
          </a:p>
        </p:txBody>
      </p:sp>
      <p:sp>
        <p:nvSpPr>
          <p:cNvPr id="5132" name="Прямоугольник 18"/>
          <p:cNvSpPr>
            <a:spLocks noChangeArrowheads="1"/>
          </p:cNvSpPr>
          <p:nvPr/>
        </p:nvSpPr>
        <p:spPr bwMode="auto">
          <a:xfrm>
            <a:off x="290513" y="6075363"/>
            <a:ext cx="485933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/>
              <a:t>Всего – </a:t>
            </a:r>
            <a:r>
              <a:rPr lang="ru-RU" altLang="ru-RU" sz="2800" b="1">
                <a:solidFill>
                  <a:srgbClr val="FF0000"/>
                </a:solidFill>
              </a:rPr>
              <a:t>2 377,3 </a:t>
            </a:r>
            <a:r>
              <a:rPr lang="ru-RU" altLang="ru-RU" sz="2800"/>
              <a:t>млн. рублей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0" y="55563"/>
            <a:ext cx="881062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ru-RU" sz="2400" dirty="0" smtClean="0">
                <a:solidFill>
                  <a:srgbClr val="8A0000"/>
                </a:solidFill>
                <a:ea typeface="+mj-ea"/>
                <a:cs typeface="Arial" pitchFamily="34" charset="0"/>
              </a:rPr>
              <a:t>Бюджетные инвестиции в рамках реализации национальных проектов в 2020 году</a:t>
            </a:r>
            <a:endParaRPr lang="ru-RU" dirty="0">
              <a:solidFill>
                <a:srgbClr val="8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Заголовок 1"/>
          <p:cNvSpPr>
            <a:spLocks noGrp="1"/>
          </p:cNvSpPr>
          <p:nvPr>
            <p:ph type="title"/>
          </p:nvPr>
        </p:nvSpPr>
        <p:spPr>
          <a:xfrm>
            <a:off x="684213" y="73025"/>
            <a:ext cx="8229600" cy="850900"/>
          </a:xfrm>
        </p:spPr>
        <p:txBody>
          <a:bodyPr anchor="b">
            <a:normAutofit fontScale="90000"/>
          </a:bodyPr>
          <a:lstStyle/>
          <a:p>
            <a:pPr eaLnBrk="1" hangingPunct="1">
              <a:defRPr/>
            </a:pPr>
            <a:r>
              <a:rPr lang="ru-RU" altLang="ru-RU" sz="2800" b="1" dirty="0" smtClean="0">
                <a:solidFill>
                  <a:srgbClr val="990000"/>
                </a:solidFill>
              </a:rPr>
              <a:t>Расходы регионального </a:t>
            </a:r>
            <a:br>
              <a:rPr lang="ru-RU" altLang="ru-RU" sz="2800" b="1" dirty="0" smtClean="0">
                <a:solidFill>
                  <a:srgbClr val="990000"/>
                </a:solidFill>
              </a:rPr>
            </a:br>
            <a:r>
              <a:rPr lang="ru-RU" altLang="ru-RU" sz="2800" b="1" dirty="0" smtClean="0">
                <a:solidFill>
                  <a:srgbClr val="990000"/>
                </a:solidFill>
              </a:rPr>
              <a:t>дорожного фонда за 2020 год (млн.рублей)</a:t>
            </a:r>
          </a:p>
        </p:txBody>
      </p:sp>
      <p:graphicFrame>
        <p:nvGraphicFramePr>
          <p:cNvPr id="6146" name="Диаграмма 14"/>
          <p:cNvGraphicFramePr>
            <a:graphicFrameLocks/>
          </p:cNvGraphicFramePr>
          <p:nvPr/>
        </p:nvGraphicFramePr>
        <p:xfrm>
          <a:off x="0" y="568325"/>
          <a:ext cx="5867400" cy="6289675"/>
        </p:xfrm>
        <a:graphic>
          <a:graphicData uri="http://schemas.openxmlformats.org/presentationml/2006/ole">
            <p:oleObj spid="_x0000_s645122" r:id="rId3" imgW="5870957" imgH="6291617" progId="Excel.Sheet.8">
              <p:embed/>
            </p:oleObj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5867400" y="1339850"/>
            <a:ext cx="144463" cy="144463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848350" y="2622550"/>
            <a:ext cx="152400" cy="152400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895975" y="3908425"/>
            <a:ext cx="144463" cy="1206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924550" y="4791075"/>
            <a:ext cx="144463" cy="1428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272" name="Прямоугольник 21"/>
          <p:cNvSpPr>
            <a:spLocks noChangeArrowheads="1"/>
          </p:cNvSpPr>
          <p:nvPr/>
        </p:nvSpPr>
        <p:spPr bwMode="auto">
          <a:xfrm>
            <a:off x="6156325" y="906463"/>
            <a:ext cx="29876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Calibri"/>
                <a:cs typeface="+mn-cs"/>
              </a:rPr>
              <a:t>Модернизация развития сети автомобильных дорог, предоставление субсидий юридическим лицам</a:t>
            </a:r>
            <a:r>
              <a:rPr lang="en-US" altLang="ru-RU" sz="1400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altLang="ru-RU" sz="1400" b="1" dirty="0">
                <a:solidFill>
                  <a:prstClr val="black"/>
                </a:solidFill>
                <a:latin typeface="Calibri"/>
                <a:cs typeface="+mn-cs"/>
              </a:rPr>
              <a:t>на содержание, ремонт и капремонт  мостовых сооружений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6156325" y="2408238"/>
            <a:ext cx="29876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Calibri"/>
                <a:cs typeface="+mn-cs"/>
              </a:rPr>
              <a:t>Повышение безопасности дорожного движения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6184900" y="2952750"/>
            <a:ext cx="27368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Calibri"/>
                <a:cs typeface="+mn-cs"/>
              </a:rPr>
              <a:t>Предоставление субсидий МО на проектирование,</a:t>
            </a:r>
            <a:r>
              <a:rPr lang="en-US" sz="1400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Calibri"/>
                <a:cs typeface="+mn-cs"/>
              </a:rPr>
              <a:t>строительство и реконструкцию сельских дорог, а также  на осуществление целевых мероприятий в отношении дорог местного значения</a:t>
            </a: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6221413" y="4594225"/>
            <a:ext cx="2808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Calibri"/>
                <a:cs typeface="+mn-cs"/>
              </a:rPr>
              <a:t>Управление дорожным хозяйством, прочие расходы</a:t>
            </a:r>
          </a:p>
        </p:txBody>
      </p:sp>
      <p:sp>
        <p:nvSpPr>
          <p:cNvPr id="16" name="Номер слайда 3"/>
          <p:cNvSpPr txBox="1">
            <a:spLocks noGrp="1"/>
          </p:cNvSpPr>
          <p:nvPr/>
        </p:nvSpPr>
        <p:spPr bwMode="auto">
          <a:xfrm>
            <a:off x="8894763" y="6669088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916B876-3E54-4015-A8C7-D88273CED1DF}" type="slidenum">
              <a:rPr lang="ru-RU" sz="900" kern="0">
                <a:solidFill>
                  <a:srgbClr val="808080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900" kern="0" dirty="0">
              <a:solidFill>
                <a:srgbClr val="808080">
                  <a:lumMod val="60000"/>
                  <a:lumOff val="40000"/>
                </a:srgbClr>
              </a:solidFill>
              <a:latin typeface="Calibri"/>
              <a:cs typeface="+mn-cs"/>
            </a:endParaRPr>
          </a:p>
        </p:txBody>
      </p:sp>
      <p:pic>
        <p:nvPicPr>
          <p:cNvPr id="14" name="Picture 6" descr="gerb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5242" y="53926"/>
            <a:ext cx="586480" cy="938631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21" name="Скругленный прямоугольник 20"/>
          <p:cNvSpPr/>
          <p:nvPr/>
        </p:nvSpPr>
        <p:spPr>
          <a:xfrm>
            <a:off x="5934075" y="6022975"/>
            <a:ext cx="144463" cy="14446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6227763" y="5257800"/>
            <a:ext cx="29162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>
                <a:solidFill>
                  <a:prstClr val="black"/>
                </a:solidFill>
                <a:latin typeface="Calibri"/>
                <a:cs typeface="+mn-cs"/>
              </a:rPr>
              <a:t>Реализация </a:t>
            </a:r>
            <a:r>
              <a:rPr lang="ru-RU" altLang="ru-RU" sz="1400" b="1" dirty="0">
                <a:solidFill>
                  <a:prstClr val="black"/>
                </a:solidFill>
                <a:latin typeface="Calibri"/>
                <a:cs typeface="Arial" charset="0"/>
              </a:rPr>
              <a:t>региональных проектов «Дорожная сеть» </a:t>
            </a:r>
            <a:br>
              <a:rPr lang="ru-RU" altLang="ru-RU" sz="1400" b="1" dirty="0">
                <a:solidFill>
                  <a:prstClr val="black"/>
                </a:solidFill>
                <a:latin typeface="Calibri"/>
                <a:cs typeface="Arial" charset="0"/>
              </a:rPr>
            </a:br>
            <a:r>
              <a:rPr lang="ru-RU" altLang="ru-RU" sz="1400" b="1" dirty="0">
                <a:solidFill>
                  <a:prstClr val="black"/>
                </a:solidFill>
                <a:latin typeface="Calibri"/>
                <a:cs typeface="Arial" charset="0"/>
              </a:rPr>
              <a:t>и «Общесистемные меры развития дорожного хозяйства» </a:t>
            </a:r>
            <a:br>
              <a:rPr lang="ru-RU" altLang="ru-RU" sz="1400" b="1" dirty="0">
                <a:solidFill>
                  <a:prstClr val="black"/>
                </a:solidFill>
                <a:latin typeface="Calibri"/>
                <a:cs typeface="Arial" charset="0"/>
              </a:rPr>
            </a:br>
            <a:r>
              <a:rPr lang="ru-RU" altLang="ru-RU" sz="1400" b="1" dirty="0">
                <a:solidFill>
                  <a:prstClr val="black"/>
                </a:solidFill>
                <a:latin typeface="Calibri"/>
                <a:cs typeface="Arial" charset="0"/>
              </a:rPr>
              <a:t>в рамках нацпроекта </a:t>
            </a:r>
            <a:br>
              <a:rPr lang="ru-RU" altLang="ru-RU" sz="1400" b="1" dirty="0">
                <a:solidFill>
                  <a:prstClr val="black"/>
                </a:solidFill>
                <a:latin typeface="Calibri"/>
                <a:cs typeface="Arial" charset="0"/>
              </a:rPr>
            </a:br>
            <a:r>
              <a:rPr lang="ru-RU" altLang="ru-RU" sz="1400" b="1" dirty="0">
                <a:solidFill>
                  <a:prstClr val="black"/>
                </a:solidFill>
                <a:latin typeface="Calibri"/>
                <a:cs typeface="Arial" charset="0"/>
              </a:rPr>
              <a:t>«Безопасные и качественные автомобильные дороги»</a:t>
            </a:r>
            <a:endParaRPr lang="ru-RU" altLang="ru-RU" sz="14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826C26-B124-4658-91CA-97DA270EEFE2}" type="slidenum">
              <a:rPr lang="ru-RU" smtClean="0">
                <a:solidFill>
                  <a:srgbClr val="898989"/>
                </a:solidFill>
              </a:rPr>
              <a:pPr>
                <a:defRPr/>
              </a:pPr>
              <a:t>19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5939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96975"/>
          </a:xfrm>
        </p:spPr>
        <p:txBody>
          <a:bodyPr/>
          <a:lstStyle/>
          <a:p>
            <a:pPr eaLnBrk="1" hangingPunct="1"/>
            <a:r>
              <a:rPr lang="ru-RU" altLang="ru-RU" sz="2200" b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Расходы по отрасли «Жилищно-коммунальное хозяйство» (без учета бюджетных инвестиций) </a:t>
            </a:r>
            <a:br>
              <a:rPr lang="ru-RU" altLang="ru-RU" sz="2200" b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200" b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 2020 год, млн. рублей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2"/>
          </p:nvPr>
        </p:nvGraphicFramePr>
        <p:xfrm>
          <a:off x="214313" y="1200150"/>
          <a:ext cx="8643937" cy="5605463"/>
        </p:xfrm>
        <a:graphic>
          <a:graphicData uri="http://schemas.openxmlformats.org/drawingml/2006/table">
            <a:tbl>
              <a:tblPr firstRow="1" firstCol="1" lastRow="1" lastCol="1" bandRow="1">
                <a:tableStyleId>{69012ECD-51FC-41F1-AA8D-1B2483CD663E}</a:tableStyleId>
              </a:tblPr>
              <a:tblGrid>
                <a:gridCol w="6699811"/>
                <a:gridCol w="1944126"/>
              </a:tblGrid>
              <a:tr h="82304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/>
                        <a:t>Направления расходов</a:t>
                      </a:r>
                      <a:endParaRPr lang="ru-RU" sz="2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T="45729" marB="45729" anchor="ctr"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/>
                        <a:t>Всего расходов</a:t>
                      </a:r>
                      <a:endParaRPr lang="ru-RU" sz="2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T="45729" marB="45729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48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/>
                        <a:t>Возмещение разницы в тарифах</a:t>
                      </a:r>
                      <a:r>
                        <a:rPr lang="ru-RU" altLang="ru-RU" sz="2000" b="1" kern="1200" baseline="0" dirty="0" smtClean="0"/>
                        <a:t> </a:t>
                      </a:r>
                      <a:r>
                        <a:rPr lang="ru-RU" altLang="ru-RU" sz="2000" b="1" kern="1200" dirty="0" smtClean="0"/>
                        <a:t>за коммунальные услуги, предоставляемые населению,</a:t>
                      </a:r>
                      <a:r>
                        <a:rPr lang="ru-RU" altLang="ru-RU" sz="2000" b="1" kern="1200" baseline="0" dirty="0" smtClean="0"/>
                        <a:t> в том числе: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T="45729" marB="45729" anchor="ctr"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873,2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T="45729" marB="45729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7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alt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субвенция муниципальным образованиям</a:t>
                      </a:r>
                    </a:p>
                  </a:txBody>
                  <a:tcPr marT="45729" marB="45729" anchor="ctr"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818,4</a:t>
                      </a:r>
                      <a:endParaRPr lang="ru-RU" sz="24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T="45729" marB="45729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7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Благоустройство территорий</a:t>
                      </a:r>
                    </a:p>
                  </a:txBody>
                  <a:tcPr marT="45729" marB="45729" anchor="ctr"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586,8</a:t>
                      </a:r>
                      <a:endParaRPr lang="ru-RU" sz="2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T="45729" marB="45729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40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реализация регионального проекта «Формирование комфортной городской среды» за счет средств:</a:t>
                      </a:r>
                    </a:p>
                  </a:txBody>
                  <a:tcPr marT="45725" marB="45725" anchor="ctr"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235,0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63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федерального бюджета</a:t>
                      </a:r>
                    </a:p>
                  </a:txBody>
                  <a:tcPr marT="45725" marB="45725" anchor="ctr"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231,2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6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республиканского</a:t>
                      </a:r>
                      <a:r>
                        <a:rPr lang="ru-RU" alt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бюджета</a:t>
                      </a:r>
                      <a:endParaRPr lang="ru-RU" alt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5" marB="45725" anchor="ctr"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011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Приобретение специализированной </a:t>
                      </a:r>
                      <a:b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коммунальной техники</a:t>
                      </a:r>
                      <a:r>
                        <a:rPr lang="ru-RU" altLang="ru-RU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alt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5" marB="45725" anchor="ctr"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853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ВСЕГО по отрасли </a:t>
                      </a:r>
                      <a:br>
                        <a:rPr lang="ru-RU" altLang="ru-RU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altLang="ru-RU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«Жилищно-коммунальное хозяйство»</a:t>
                      </a:r>
                    </a:p>
                  </a:txBody>
                  <a:tcPr marT="45725" marB="45725"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altLang="ru-RU" sz="2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1 884,8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820150" y="65706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just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just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just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just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just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9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kern="0" dirty="0" smtClean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t>1</a:t>
            </a:r>
            <a:r>
              <a:rPr lang="ru-RU" sz="1000" b="0" kern="0" dirty="0" smtClean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252413" y="981075"/>
          <a:ext cx="9580563" cy="4986338"/>
        </p:xfrm>
        <a:graphic>
          <a:graphicData uri="http://schemas.openxmlformats.org/presentationml/2006/ole">
            <p:oleObj spid="_x0000_s539654" r:id="rId4" imgW="9577646" imgH="4986960" progId="Excel.Sheet.8">
              <p:embed/>
            </p:oleObj>
          </a:graphicData>
        </a:graphic>
      </p:graphicFrame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1403350" y="6092825"/>
            <a:ext cx="1943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 smtClean="0">
                <a:solidFill>
                  <a:srgbClr val="000099"/>
                </a:solidFill>
              </a:rPr>
              <a:t>99,6%</a:t>
            </a: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3724275" y="6113463"/>
            <a:ext cx="17287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 smtClean="0">
                <a:solidFill>
                  <a:srgbClr val="000099"/>
                </a:solidFill>
              </a:rPr>
              <a:t>99,2%</a:t>
            </a:r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5678488" y="6092825"/>
            <a:ext cx="21605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 smtClean="0">
                <a:solidFill>
                  <a:srgbClr val="000099"/>
                </a:solidFill>
              </a:rPr>
              <a:t>98,4%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 rot="-5400000">
            <a:off x="630238" y="3457575"/>
            <a:ext cx="3600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 smtClean="0">
                <a:solidFill>
                  <a:srgbClr val="000000"/>
                </a:solidFill>
                <a:cs typeface="Arial" charset="0"/>
              </a:rPr>
              <a:t>консолидированный</a:t>
            </a:r>
          </a:p>
        </p:txBody>
      </p:sp>
      <p:sp>
        <p:nvSpPr>
          <p:cNvPr id="1032" name="Rectangle 11"/>
          <p:cNvSpPr>
            <a:spLocks noChangeArrowheads="1"/>
          </p:cNvSpPr>
          <p:nvPr/>
        </p:nvSpPr>
        <p:spPr bwMode="auto">
          <a:xfrm rot="-5400000">
            <a:off x="2794000" y="3563938"/>
            <a:ext cx="3384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 smtClean="0">
                <a:solidFill>
                  <a:srgbClr val="000000"/>
                </a:solidFill>
                <a:cs typeface="Arial" charset="0"/>
              </a:rPr>
              <a:t>республиканский</a:t>
            </a:r>
          </a:p>
        </p:txBody>
      </p:sp>
      <p:sp>
        <p:nvSpPr>
          <p:cNvPr id="1033" name="Rectangle 12"/>
          <p:cNvSpPr>
            <a:spLocks noChangeArrowheads="1"/>
          </p:cNvSpPr>
          <p:nvPr/>
        </p:nvSpPr>
        <p:spPr bwMode="auto">
          <a:xfrm rot="-5400000">
            <a:off x="5657850" y="4414838"/>
            <a:ext cx="1657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 smtClean="0">
                <a:solidFill>
                  <a:srgbClr val="000000"/>
                </a:solidFill>
                <a:cs typeface="Arial" charset="0"/>
              </a:rPr>
              <a:t>местные</a:t>
            </a:r>
          </a:p>
        </p:txBody>
      </p:sp>
      <p:pic>
        <p:nvPicPr>
          <p:cNvPr id="15" name="Picture 6" descr="gerb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14473" cy="948087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0"/>
            <a:ext cx="9001125" cy="134143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kern="1200" dirty="0" smtClean="0">
                <a:solidFill>
                  <a:srgbClr val="800000"/>
                </a:solidFill>
                <a:cs typeface="Arial" pitchFamily="34" charset="0"/>
              </a:rPr>
              <a:t>Исполнение доходной части консолидированного бюджета Республики Марий Эл за 20</a:t>
            </a:r>
            <a:r>
              <a:rPr lang="en-US" sz="2400" b="1" kern="1200" dirty="0" smtClean="0">
                <a:solidFill>
                  <a:srgbClr val="800000"/>
                </a:solidFill>
                <a:cs typeface="Arial" pitchFamily="34" charset="0"/>
              </a:rPr>
              <a:t>20</a:t>
            </a:r>
            <a:r>
              <a:rPr lang="ru-RU" sz="2400" b="1" kern="1200" dirty="0" smtClean="0">
                <a:solidFill>
                  <a:srgbClr val="800000"/>
                </a:solidFill>
                <a:cs typeface="Arial" pitchFamily="34" charset="0"/>
              </a:rPr>
              <a:t> год, млн. рублей</a:t>
            </a:r>
            <a:endParaRPr lang="en-US" sz="2400" b="1" kern="1200" dirty="0" smtClean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037" name="Rectangle 7"/>
          <p:cNvSpPr>
            <a:spLocks noChangeArrowheads="1"/>
          </p:cNvSpPr>
          <p:nvPr/>
        </p:nvSpPr>
        <p:spPr bwMode="auto">
          <a:xfrm>
            <a:off x="1403350" y="6092825"/>
            <a:ext cx="1943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 smtClean="0">
                <a:solidFill>
                  <a:srgbClr val="000099"/>
                </a:solidFill>
              </a:rPr>
              <a:t>99,6%</a:t>
            </a:r>
          </a:p>
        </p:txBody>
      </p:sp>
      <p:sp>
        <p:nvSpPr>
          <p:cNvPr id="14" name="Номер слайда 3"/>
          <p:cNvSpPr txBox="1">
            <a:spLocks noGrp="1"/>
          </p:cNvSpPr>
          <p:nvPr/>
        </p:nvSpPr>
        <p:spPr bwMode="auto">
          <a:xfrm>
            <a:off x="8820150" y="6598047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800DFEC-9E3C-4428-BA19-DEAC8CC556E0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Grp="1" noChangeAspect="1"/>
          </p:cNvGraphicFramePr>
          <p:nvPr/>
        </p:nvGraphicFramePr>
        <p:xfrm>
          <a:off x="0" y="1368425"/>
          <a:ext cx="9029700" cy="5489575"/>
        </p:xfrm>
        <a:graphic>
          <a:graphicData uri="http://schemas.openxmlformats.org/presentationml/2006/ole">
            <p:oleObj spid="_x0000_s646146" r:id="rId3" imgW="9028959" imgH="5492972" progId="Excel.Sheet.8">
              <p:embed/>
            </p:oleObj>
          </a:graphicData>
        </a:graphic>
      </p:graphicFrame>
      <p:sp>
        <p:nvSpPr>
          <p:cNvPr id="717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400" y="0"/>
            <a:ext cx="9118600" cy="1196975"/>
          </a:xfrm>
        </p:spPr>
        <p:txBody>
          <a:bodyPr/>
          <a:lstStyle/>
          <a:p>
            <a:r>
              <a:rPr lang="ru-RU" sz="2600" b="1" smtClean="0">
                <a:solidFill>
                  <a:srgbClr val="800000"/>
                </a:solidFill>
                <a:cs typeface="Arial" pitchFamily="34" charset="0"/>
              </a:rPr>
              <a:t>Структура межбюджетных трансфертов </a:t>
            </a:r>
            <a:br>
              <a:rPr lang="ru-RU" sz="2600" b="1" smtClean="0">
                <a:solidFill>
                  <a:srgbClr val="800000"/>
                </a:solidFill>
                <a:cs typeface="Arial" pitchFamily="34" charset="0"/>
              </a:rPr>
            </a:br>
            <a:r>
              <a:rPr lang="ru-RU" sz="2600" b="1" smtClean="0">
                <a:solidFill>
                  <a:srgbClr val="800000"/>
                </a:solidFill>
                <a:cs typeface="Arial" pitchFamily="34" charset="0"/>
              </a:rPr>
              <a:t>муниципальным образованиям</a:t>
            </a:r>
            <a:br>
              <a:rPr lang="ru-RU" sz="2600" b="1" smtClean="0">
                <a:solidFill>
                  <a:srgbClr val="800000"/>
                </a:solidFill>
                <a:cs typeface="Arial" pitchFamily="34" charset="0"/>
              </a:rPr>
            </a:br>
            <a:r>
              <a:rPr lang="ru-RU" sz="2600" b="1" smtClean="0">
                <a:solidFill>
                  <a:srgbClr val="800000"/>
                </a:solidFill>
                <a:cs typeface="Arial" pitchFamily="34" charset="0"/>
              </a:rPr>
              <a:t>за 2020 год</a:t>
            </a:r>
          </a:p>
        </p:txBody>
      </p:sp>
      <p:sp>
        <p:nvSpPr>
          <p:cNvPr id="7173" name="Text Box 1"/>
          <p:cNvSpPr txBox="1">
            <a:spLocks noChangeArrowheads="1"/>
          </p:cNvSpPr>
          <p:nvPr/>
        </p:nvSpPr>
        <p:spPr bwMode="auto">
          <a:xfrm>
            <a:off x="2106613" y="1190625"/>
            <a:ext cx="5400675" cy="8382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 lIns="36576" tIns="27432" rIns="36576" bIns="27432" anchor="ctr"/>
          <a:lstStyle/>
          <a:p>
            <a:pPr algn="ctr"/>
            <a:r>
              <a:rPr lang="ru-RU" altLang="ru-RU" sz="2800">
                <a:solidFill>
                  <a:srgbClr val="C00000"/>
                </a:solidFill>
              </a:rPr>
              <a:t>ВСЕГО - 14 329,4</a:t>
            </a:r>
            <a:r>
              <a:rPr lang="en-US" altLang="ru-RU" sz="2800">
                <a:solidFill>
                  <a:srgbClr val="C00000"/>
                </a:solidFill>
              </a:rPr>
              <a:t> </a:t>
            </a:r>
            <a:r>
              <a:rPr lang="ru-RU" altLang="ru-RU" sz="2800">
                <a:solidFill>
                  <a:srgbClr val="C00000"/>
                </a:solidFill>
              </a:rPr>
              <a:t>млн. рублей </a:t>
            </a:r>
          </a:p>
        </p:txBody>
      </p:sp>
      <p:pic>
        <p:nvPicPr>
          <p:cNvPr id="10" name="Picture 6" descr="gerb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5079" y="23763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000" kern="0" dirty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t>19</a:t>
            </a:r>
            <a:endParaRPr lang="ru-RU" alt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8113" y="142875"/>
            <a:ext cx="9169400" cy="785813"/>
          </a:xfrm>
        </p:spPr>
        <p:txBody>
          <a:bodyPr/>
          <a:lstStyle/>
          <a:p>
            <a:r>
              <a:rPr lang="ru-RU" sz="2500" b="1" smtClean="0">
                <a:solidFill>
                  <a:srgbClr val="800000"/>
                </a:solidFill>
                <a:cs typeface="Arial" pitchFamily="34" charset="0"/>
              </a:rPr>
              <a:t>Итоги исполнения консолидированного бюджета </a:t>
            </a:r>
            <a:br>
              <a:rPr lang="ru-RU" sz="2500" b="1" smtClean="0">
                <a:solidFill>
                  <a:srgbClr val="800000"/>
                </a:solidFill>
                <a:cs typeface="Arial" pitchFamily="34" charset="0"/>
              </a:rPr>
            </a:br>
            <a:r>
              <a:rPr lang="ru-RU" sz="2500" b="1" smtClean="0">
                <a:solidFill>
                  <a:srgbClr val="800000"/>
                </a:solidFill>
                <a:cs typeface="Arial" pitchFamily="34" charset="0"/>
              </a:rPr>
              <a:t>Республики Марий Эл за 2020 год, млн. рублей</a:t>
            </a:r>
            <a:endParaRPr lang="en-US" sz="2500" b="1" smtClean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8197" name="Rectangle 10"/>
          <p:cNvSpPr>
            <a:spLocks noChangeArrowheads="1"/>
          </p:cNvSpPr>
          <p:nvPr/>
        </p:nvSpPr>
        <p:spPr bwMode="auto">
          <a:xfrm>
            <a:off x="395288" y="5157788"/>
            <a:ext cx="3529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>
                <a:solidFill>
                  <a:srgbClr val="000000"/>
                </a:solidFill>
              </a:rPr>
              <a:t>консолидированный</a:t>
            </a:r>
          </a:p>
        </p:txBody>
      </p:sp>
      <p:sp>
        <p:nvSpPr>
          <p:cNvPr id="8198" name="Rectangle 11"/>
          <p:cNvSpPr>
            <a:spLocks noChangeArrowheads="1"/>
          </p:cNvSpPr>
          <p:nvPr/>
        </p:nvSpPr>
        <p:spPr bwMode="auto">
          <a:xfrm>
            <a:off x="5148263" y="3860800"/>
            <a:ext cx="3097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>
                <a:solidFill>
                  <a:srgbClr val="000000"/>
                </a:solidFill>
              </a:rPr>
              <a:t>республиканский</a:t>
            </a:r>
          </a:p>
        </p:txBody>
      </p:sp>
      <p:sp>
        <p:nvSpPr>
          <p:cNvPr id="8199" name="Rectangle 12"/>
          <p:cNvSpPr>
            <a:spLocks noChangeArrowheads="1"/>
          </p:cNvSpPr>
          <p:nvPr/>
        </p:nvSpPr>
        <p:spPr bwMode="auto">
          <a:xfrm>
            <a:off x="2268538" y="2349500"/>
            <a:ext cx="172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>
                <a:solidFill>
                  <a:srgbClr val="000000"/>
                </a:solidFill>
              </a:rPr>
              <a:t>местные</a:t>
            </a:r>
          </a:p>
        </p:txBody>
      </p:sp>
      <p:sp>
        <p:nvSpPr>
          <p:cNvPr id="8200" name="TextBox 13"/>
          <p:cNvSpPr txBox="1">
            <a:spLocks noChangeArrowheads="1"/>
          </p:cNvSpPr>
          <p:nvPr/>
        </p:nvSpPr>
        <p:spPr bwMode="auto">
          <a:xfrm>
            <a:off x="2627313" y="1341438"/>
            <a:ext cx="44656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>
                <a:solidFill>
                  <a:srgbClr val="0000FF"/>
                </a:solidFill>
              </a:rPr>
              <a:t>дефицит (-)  </a:t>
            </a:r>
            <a:r>
              <a:rPr lang="en-US" altLang="ru-RU" sz="2400">
                <a:solidFill>
                  <a:srgbClr val="0000FF"/>
                </a:solidFill>
              </a:rPr>
              <a:t>/</a:t>
            </a:r>
            <a:r>
              <a:rPr lang="ru-RU" altLang="ru-RU" sz="2400">
                <a:solidFill>
                  <a:srgbClr val="0000FF"/>
                </a:solidFill>
              </a:rPr>
              <a:t> профицит (+)</a:t>
            </a:r>
          </a:p>
        </p:txBody>
      </p:sp>
      <p:pic>
        <p:nvPicPr>
          <p:cNvPr id="14" name="Picture 6" descr="gerb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5079" y="23763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11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000" kern="0" dirty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t>20</a:t>
            </a:r>
            <a:endParaRPr lang="ru-RU" alt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00025" y="1433513"/>
          <a:ext cx="8094663" cy="5214937"/>
        </p:xfrm>
        <a:graphic>
          <a:graphicData uri="http://schemas.openxmlformats.org/presentationml/2006/ole">
            <p:oleObj spid="_x0000_s647170" r:id="rId5" imgW="8096190" imgH="5218628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92163" y="0"/>
            <a:ext cx="8351837" cy="792163"/>
          </a:xfrm>
        </p:spPr>
        <p:txBody>
          <a:bodyPr/>
          <a:lstStyle/>
          <a:p>
            <a:pPr eaLnBrk="1" hangingPunct="1"/>
            <a:r>
              <a:rPr lang="ru-RU" altLang="ru-RU" sz="2300" b="1" smtClean="0">
                <a:solidFill>
                  <a:srgbClr val="800000"/>
                </a:solidFill>
              </a:rPr>
              <a:t>Государственный долг Республики</a:t>
            </a:r>
            <a:r>
              <a:rPr lang="en-US" altLang="ru-RU" sz="2300" b="1" smtClean="0">
                <a:solidFill>
                  <a:srgbClr val="800000"/>
                </a:solidFill>
              </a:rPr>
              <a:t> </a:t>
            </a:r>
            <a:r>
              <a:rPr lang="ru-RU" altLang="ru-RU" sz="2300" b="1" smtClean="0">
                <a:solidFill>
                  <a:srgbClr val="800000"/>
                </a:solidFill>
              </a:rPr>
              <a:t> Марий Эл </a:t>
            </a:r>
            <a:br>
              <a:rPr lang="ru-RU" altLang="ru-RU" sz="2300" b="1" smtClean="0">
                <a:solidFill>
                  <a:srgbClr val="800000"/>
                </a:solidFill>
              </a:rPr>
            </a:br>
            <a:r>
              <a:rPr lang="ru-RU" altLang="ru-RU" sz="2300" b="1" smtClean="0">
                <a:solidFill>
                  <a:srgbClr val="800000"/>
                </a:solidFill>
              </a:rPr>
              <a:t>на 1 января 2021 г., млн. рублей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-25400" y="2028825"/>
          <a:ext cx="6978650" cy="4867275"/>
        </p:xfrm>
        <a:graphic>
          <a:graphicData uri="http://schemas.openxmlformats.org/presentationml/2006/ole">
            <p:oleObj spid="_x0000_s648194" r:id="rId3" imgW="6980525" imgH="4865030" progId="Excel.Sheet.8">
              <p:embed/>
            </p:oleObj>
          </a:graphicData>
        </a:graphic>
      </p:graphicFrame>
      <p:sp>
        <p:nvSpPr>
          <p:cNvPr id="71684" name="AutoShape 10"/>
          <p:cNvSpPr>
            <a:spLocks/>
          </p:cNvSpPr>
          <p:nvPr/>
        </p:nvSpPr>
        <p:spPr bwMode="auto">
          <a:xfrm rot="5400000">
            <a:off x="2073275" y="1574800"/>
            <a:ext cx="254000" cy="1200150"/>
          </a:xfrm>
          <a:prstGeom prst="leftBrace">
            <a:avLst>
              <a:gd name="adj1" fmla="val 4657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/>
        </p:spPr>
        <p:txBody>
          <a:bodyPr rot="10800000" vert="eaVert" wrap="none" anchor="ctr"/>
          <a:lstStyle/>
          <a:p>
            <a:pPr algn="just">
              <a:lnSpc>
                <a:spcPct val="80000"/>
              </a:lnSpc>
              <a:spcBef>
                <a:spcPct val="20000"/>
              </a:spcBef>
              <a:defRPr/>
            </a:pPr>
            <a:endParaRPr lang="ru-RU" sz="2900" b="1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59403" name="AutoShape 4"/>
          <p:cNvSpPr>
            <a:spLocks noChangeArrowheads="1"/>
          </p:cNvSpPr>
          <p:nvPr/>
        </p:nvSpPr>
        <p:spPr bwMode="auto">
          <a:xfrm>
            <a:off x="6057900" y="834599"/>
            <a:ext cx="2979206" cy="708451"/>
          </a:xfrm>
          <a:prstGeom prst="flowChartAlternateProcess">
            <a:avLst/>
          </a:prstGeom>
          <a:solidFill>
            <a:schemeClr val="accent5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600" b="1" dirty="0">
                <a:solidFill>
                  <a:srgbClr val="000000"/>
                </a:solidFill>
              </a:rPr>
              <a:t>Долговая нагрузка – </a:t>
            </a:r>
            <a:r>
              <a:rPr lang="ru-RU" sz="1600" b="1" dirty="0">
                <a:solidFill>
                  <a:srgbClr val="990033"/>
                </a:solidFill>
              </a:rPr>
              <a:t>68,8%</a:t>
            </a:r>
            <a:r>
              <a:rPr lang="ru-RU" sz="1600" b="1" dirty="0">
                <a:solidFill>
                  <a:srgbClr val="000000"/>
                </a:solidFill>
              </a:rPr>
              <a:t> при норме 100%. </a:t>
            </a:r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6057899" y="5924550"/>
            <a:ext cx="2979206" cy="673279"/>
          </a:xfrm>
          <a:prstGeom prst="flowChartAlternateProcess">
            <a:avLst/>
          </a:prstGeom>
          <a:solidFill>
            <a:schemeClr val="accent5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500" b="1" dirty="0">
                <a:solidFill>
                  <a:srgbClr val="000000"/>
                </a:solidFill>
              </a:rPr>
              <a:t>Просроченная задолженность отсутствует</a:t>
            </a:r>
          </a:p>
        </p:txBody>
      </p:sp>
      <p:pic>
        <p:nvPicPr>
          <p:cNvPr id="15" name="Picture 6" descr="gerb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5079" y="23763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71692" name="AutoShape 10"/>
          <p:cNvSpPr>
            <a:spLocks/>
          </p:cNvSpPr>
          <p:nvPr/>
        </p:nvSpPr>
        <p:spPr bwMode="auto">
          <a:xfrm rot="5400000">
            <a:off x="4312444" y="1647032"/>
            <a:ext cx="238125" cy="1144587"/>
          </a:xfrm>
          <a:prstGeom prst="leftBrace">
            <a:avLst>
              <a:gd name="adj1" fmla="val 4664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/>
        </p:spPr>
        <p:txBody>
          <a:bodyPr rot="10800000" vert="eaVert" wrap="none" anchor="ctr"/>
          <a:lstStyle/>
          <a:p>
            <a:pPr algn="just">
              <a:lnSpc>
                <a:spcPct val="80000"/>
              </a:lnSpc>
              <a:spcBef>
                <a:spcPct val="20000"/>
              </a:spcBef>
              <a:defRPr/>
            </a:pPr>
            <a:endParaRPr lang="ru-RU" sz="2900" b="1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2827339" y="2002181"/>
            <a:ext cx="1032276" cy="195777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algn="just">
              <a:lnSpc>
                <a:spcPct val="80000"/>
              </a:lnSpc>
              <a:spcBef>
                <a:spcPct val="20000"/>
              </a:spcBef>
              <a:defRPr/>
            </a:pPr>
            <a:endParaRPr lang="ru-RU" sz="29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537250" y="840831"/>
            <a:ext cx="1612454" cy="702219"/>
          </a:xfrm>
          <a:prstGeom prst="wedgeRectCallout">
            <a:avLst>
              <a:gd name="adj1" fmla="val 6485"/>
              <a:gd name="adj2" fmla="val 11580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0000"/>
                </a:solidFill>
              </a:rPr>
              <a:t>-90,0 или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0000"/>
                </a:solidFill>
              </a:rPr>
              <a:t>на -0,8%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3859614" y="1676397"/>
            <a:ext cx="1144988" cy="37214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000000"/>
                </a:solidFill>
              </a:rPr>
              <a:t>11 900,0</a:t>
            </a: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1627188" y="1611475"/>
            <a:ext cx="1144988" cy="37214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000000"/>
                </a:solidFill>
              </a:rPr>
              <a:t>11 990,0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5333196" y="4412974"/>
            <a:ext cx="1236428" cy="52478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200" b="1" dirty="0">
                <a:solidFill>
                  <a:srgbClr val="000000"/>
                </a:solidFill>
              </a:rPr>
              <a:t>бюджетные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200" b="1" dirty="0">
                <a:solidFill>
                  <a:srgbClr val="000000"/>
                </a:solidFill>
              </a:rPr>
              <a:t>кредиты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5507322" y="4858249"/>
            <a:ext cx="818984" cy="46117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C00000"/>
                </a:solidFill>
              </a:rPr>
              <a:t>40%</a:t>
            </a: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5286814" y="2747835"/>
            <a:ext cx="1260000" cy="52478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200" b="1" dirty="0">
                <a:solidFill>
                  <a:srgbClr val="000000"/>
                </a:solidFill>
              </a:rPr>
              <a:t>рыночные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200" b="1" dirty="0">
                <a:solidFill>
                  <a:srgbClr val="000000"/>
                </a:solidFill>
              </a:rPr>
              <a:t>заимствования</a:t>
            </a: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5456522" y="3226514"/>
            <a:ext cx="818984" cy="46117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C00000"/>
                </a:solidFill>
              </a:rPr>
              <a:t>60%</a:t>
            </a: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72760" y="2747671"/>
            <a:ext cx="1261609" cy="52478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200" b="1" dirty="0">
                <a:solidFill>
                  <a:srgbClr val="000000"/>
                </a:solidFill>
              </a:rPr>
              <a:t>рыночные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200" b="1" dirty="0">
                <a:solidFill>
                  <a:srgbClr val="000000"/>
                </a:solidFill>
              </a:rPr>
              <a:t>заимствования</a:t>
            </a: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293164" y="3224169"/>
            <a:ext cx="820800" cy="46117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C00000"/>
                </a:solidFill>
              </a:rPr>
              <a:t>56%</a:t>
            </a: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72760" y="4324017"/>
            <a:ext cx="1261609" cy="52478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200" b="1" dirty="0">
                <a:solidFill>
                  <a:srgbClr val="000000"/>
                </a:solidFill>
              </a:rPr>
              <a:t>бюджетные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200" b="1" dirty="0">
                <a:solidFill>
                  <a:srgbClr val="000000"/>
                </a:solidFill>
              </a:rPr>
              <a:t>кредиты</a:t>
            </a: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293164" y="4800515"/>
            <a:ext cx="820800" cy="46117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C00000"/>
                </a:solidFill>
              </a:rPr>
              <a:t>44%</a:t>
            </a:r>
          </a:p>
        </p:txBody>
      </p:sp>
      <p:sp>
        <p:nvSpPr>
          <p:cNvPr id="27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808080">
                    <a:lumMod val="60000"/>
                    <a:lumOff val="40000"/>
                  </a:srgbClr>
                </a:solidFill>
                <a:latin typeface="Calibri"/>
                <a:cs typeface="Arial" charset="0"/>
              </a:rPr>
              <a:t>2</a:t>
            </a:r>
            <a:r>
              <a:rPr lang="ru-RU" sz="1000" kern="0" dirty="0">
                <a:solidFill>
                  <a:srgbClr val="808080">
                    <a:lumMod val="60000"/>
                    <a:lumOff val="40000"/>
                  </a:srgbClr>
                </a:solidFill>
                <a:latin typeface="Calibri"/>
                <a:cs typeface="Arial" charset="0"/>
              </a:rPr>
              <a:t>3</a:t>
            </a: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6646460" y="1596788"/>
            <a:ext cx="2390646" cy="1868491"/>
          </a:xfrm>
          <a:prstGeom prst="flowChartAlternateProcess">
            <a:avLst/>
          </a:prstGeom>
          <a:solidFill>
            <a:schemeClr val="accent5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500" b="1" dirty="0">
                <a:solidFill>
                  <a:srgbClr val="000000"/>
                </a:solidFill>
              </a:rPr>
              <a:t>Доля расходов </a:t>
            </a:r>
            <a:br>
              <a:rPr lang="ru-RU" sz="1500" b="1" dirty="0">
                <a:solidFill>
                  <a:srgbClr val="000000"/>
                </a:solidFill>
              </a:rPr>
            </a:br>
            <a:r>
              <a:rPr lang="ru-RU" sz="1500" b="1" dirty="0">
                <a:solidFill>
                  <a:srgbClr val="000000"/>
                </a:solidFill>
              </a:rPr>
              <a:t>на обслуживание госдолга в общем объеме расходов </a:t>
            </a:r>
            <a:br>
              <a:rPr lang="ru-RU" sz="1500" b="1" dirty="0">
                <a:solidFill>
                  <a:srgbClr val="000000"/>
                </a:solidFill>
              </a:rPr>
            </a:br>
            <a:r>
              <a:rPr lang="ru-RU" sz="1500" b="1" dirty="0">
                <a:solidFill>
                  <a:srgbClr val="000000"/>
                </a:solidFill>
              </a:rPr>
              <a:t>(за исключением субвенций) – </a:t>
            </a:r>
            <a:r>
              <a:rPr lang="ru-RU" sz="1500" b="1" dirty="0">
                <a:solidFill>
                  <a:srgbClr val="990033"/>
                </a:solidFill>
              </a:rPr>
              <a:t>1,3%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500" b="1" dirty="0">
                <a:solidFill>
                  <a:srgbClr val="000000"/>
                </a:solidFill>
              </a:rPr>
              <a:t> при норме 10%</a:t>
            </a:r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6646460" y="3523755"/>
            <a:ext cx="2390646" cy="2334119"/>
          </a:xfrm>
          <a:prstGeom prst="flowChartAlternateProcess">
            <a:avLst/>
          </a:prstGeom>
          <a:solidFill>
            <a:schemeClr val="accent5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500" b="1" dirty="0">
                <a:solidFill>
                  <a:srgbClr val="000000"/>
                </a:solidFill>
              </a:rPr>
              <a:t>Годовая сумма платежей по погашению и обслуживанию госдолга в объеме налоговых и неналоговых доходов и дотаций – </a:t>
            </a:r>
            <a:r>
              <a:rPr lang="ru-RU" sz="1500" b="1" dirty="0">
                <a:solidFill>
                  <a:srgbClr val="990033"/>
                </a:solidFill>
              </a:rPr>
              <a:t>18,3%</a:t>
            </a:r>
            <a:r>
              <a:rPr lang="ru-RU" sz="1500" b="1" dirty="0">
                <a:solidFill>
                  <a:srgbClr val="000000"/>
                </a:solidFill>
              </a:rPr>
              <a:t>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500" b="1" dirty="0">
                <a:solidFill>
                  <a:srgbClr val="000000"/>
                </a:solidFill>
              </a:rPr>
              <a:t>при норме 20%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663" y="0"/>
            <a:ext cx="8269287" cy="847725"/>
          </a:xfrm>
        </p:spPr>
        <p:txBody>
          <a:bodyPr anchorCtr="1"/>
          <a:lstStyle/>
          <a:p>
            <a:pPr>
              <a:defRPr/>
            </a:pPr>
            <a:r>
              <a:rPr lang="ru-RU" sz="2300" b="1" dirty="0">
                <a:solidFill>
                  <a:srgbClr val="800000"/>
                </a:solidFill>
                <a:cs typeface="Arial" pitchFamily="34" charset="0"/>
              </a:rPr>
              <a:t>Выполнение условий соглашений о реструктуризации бюджетных кредитов по итогам </a:t>
            </a:r>
            <a:r>
              <a:rPr lang="ru-RU" sz="2300" b="1" dirty="0" smtClean="0">
                <a:solidFill>
                  <a:srgbClr val="800000"/>
                </a:solidFill>
                <a:cs typeface="Arial" pitchFamily="34" charset="0"/>
              </a:rPr>
              <a:t>2020 </a:t>
            </a:r>
            <a:r>
              <a:rPr lang="ru-RU" sz="2300" b="1" dirty="0">
                <a:solidFill>
                  <a:srgbClr val="800000"/>
                </a:solidFill>
                <a:cs typeface="Arial" pitchFamily="34" charset="0"/>
              </a:rPr>
              <a:t>года</a:t>
            </a:r>
            <a:endParaRPr lang="ru-RU" sz="2300" b="1" dirty="0">
              <a:solidFill>
                <a:srgbClr val="800000"/>
              </a:solidFill>
              <a:ea typeface="+mn-ea"/>
              <a:cs typeface="Arial" pitchFamily="34" charset="0"/>
            </a:endParaRPr>
          </a:p>
        </p:txBody>
      </p:sp>
      <p:pic>
        <p:nvPicPr>
          <p:cNvPr id="5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42843" y="64545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7350" y="1493838"/>
          <a:ext cx="8520113" cy="3744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722"/>
                <a:gridCol w="1728192"/>
                <a:gridCol w="1872208"/>
                <a:gridCol w="1810991"/>
              </a:tblGrid>
              <a:tr h="130628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Показатель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8" marR="91438" marT="45731" marB="45731" anchor="ctr" anchorCtr="1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Показатели, установленные </a:t>
                      </a:r>
                      <a:r>
                        <a:rPr kumimoji="0" 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  <a:r>
                        <a:rPr kumimoji="0"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оглашениями на 2020 год</a:t>
                      </a:r>
                      <a:endParaRPr kumimoji="0" lang="ru-RU" sz="1500" b="1" kern="1200" dirty="0">
                        <a:solidFill>
                          <a:schemeClr val="tx1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8" marR="91438" marT="45731" marB="45731" anchor="ctr" anchorCtr="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u="none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500" u="none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в 2020 году</a:t>
                      </a:r>
                      <a:endParaRPr lang="ru-RU" sz="1500" u="none" dirty="0">
                        <a:solidFill>
                          <a:schemeClr val="tx1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8" marR="91438" marT="45731" marB="45731" anchor="ctr" anchorCtr="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u="none" dirty="0" smtClean="0">
                          <a:solidFill>
                            <a:schemeClr val="tx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Примечание</a:t>
                      </a:r>
                      <a:endParaRPr lang="ru-RU" sz="1500" u="none" dirty="0">
                        <a:solidFill>
                          <a:schemeClr val="tx1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8" marR="91438" marT="45731" marB="45731" anchor="ctr" anchorCtr="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80782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Дефицит республиканского бюджета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107997" marR="91431" marT="45728" marB="45728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</a:rPr>
                        <a:t>≤ 10 %</a:t>
                      </a:r>
                      <a:endParaRPr lang="ru-RU" sz="1800" b="1" i="1" dirty="0" smtClean="0">
                        <a:solidFill>
                          <a:schemeClr val="tx1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8" marR="91438" marT="45731" marB="45731" anchor="ctr" anchorCtr="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ru-RU" sz="1800" b="1" i="0" kern="1200" dirty="0" smtClean="0">
                          <a:solidFill>
                            <a:srgbClr val="0033CC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0,1%</a:t>
                      </a:r>
                      <a:endParaRPr kumimoji="0" lang="ru-RU" sz="1800" b="1" i="0" kern="1200" dirty="0">
                        <a:solidFill>
                          <a:srgbClr val="0033CC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8" marR="91438" marT="45731" marB="45731" anchor="ctr" anchorCtr="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ru-RU" sz="1800" b="1" i="0" kern="1200" dirty="0" smtClean="0">
                          <a:solidFill>
                            <a:srgbClr val="990033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выполнено</a:t>
                      </a:r>
                      <a:endParaRPr kumimoji="0" lang="ru-RU" sz="1800" b="1" i="0" kern="1200" dirty="0">
                        <a:solidFill>
                          <a:srgbClr val="990033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8" marR="91438" marT="45731" marB="45731" anchor="ctr" anchorCtr="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80782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Долговая нагрузка общая</a:t>
                      </a:r>
                    </a:p>
                  </a:txBody>
                  <a:tcPr marL="108000" marR="91431" marT="45728" marB="45728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1800" b="1" dirty="0" smtClean="0">
                          <a:latin typeface="+mn-lt"/>
                        </a:rPr>
                        <a:t>≤ 75 </a:t>
                      </a:r>
                      <a:r>
                        <a:rPr kumimoji="0"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%</a:t>
                      </a:r>
                      <a:endParaRPr kumimoji="0" lang="ru-RU" sz="1800" b="1" i="0" kern="1200" dirty="0">
                        <a:solidFill>
                          <a:schemeClr val="dk1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8" marR="91438" marT="45731" marB="45731" anchor="ctr" anchorCtr="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kern="1200" dirty="0" smtClean="0">
                          <a:solidFill>
                            <a:srgbClr val="0033CC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68,8 %</a:t>
                      </a:r>
                      <a:endParaRPr kumimoji="0" lang="ru-RU" sz="1800" b="1" i="0" kern="1200" dirty="0">
                        <a:solidFill>
                          <a:srgbClr val="0033CC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ru-RU" sz="1800" b="1" i="0" kern="1200" dirty="0" smtClean="0">
                          <a:solidFill>
                            <a:srgbClr val="990033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выполнено</a:t>
                      </a:r>
                      <a:endParaRPr kumimoji="0" lang="ru-RU" sz="1800" b="1" i="0" kern="1200" dirty="0">
                        <a:solidFill>
                          <a:srgbClr val="990033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8" marR="91438" marT="45731" marB="45731" anchor="ctr" anchorCtr="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8229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Долговая нагрузка </a:t>
                      </a:r>
                      <a:b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</a:b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по рыночным</a:t>
                      </a:r>
                      <a:r>
                        <a:rPr kumimoji="0" lang="ru-RU" sz="16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 обязательствам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108000" marR="91431" marT="45728" marB="45728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</a:rPr>
                        <a:t>≤ </a:t>
                      </a:r>
                      <a:r>
                        <a:rPr kumimoji="0"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42 %</a:t>
                      </a:r>
                    </a:p>
                  </a:txBody>
                  <a:tcPr marL="91438" marR="91438" marT="45731" marB="45731" anchor="ctr" anchorCtr="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kern="1200" dirty="0" smtClean="0">
                          <a:solidFill>
                            <a:srgbClr val="0033CC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41,2 %</a:t>
                      </a:r>
                      <a:endParaRPr kumimoji="0" lang="ru-RU" sz="1800" b="1" i="0" kern="1200" dirty="0">
                        <a:solidFill>
                          <a:srgbClr val="0033CC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ru-RU" sz="1800" b="1" i="0" kern="1200" dirty="0" smtClean="0">
                          <a:solidFill>
                            <a:srgbClr val="990033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выполнено</a:t>
                      </a:r>
                      <a:endParaRPr kumimoji="0" lang="ru-RU" sz="1800" b="1" i="0" kern="1200" dirty="0">
                        <a:solidFill>
                          <a:srgbClr val="990033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1438" marR="91438" marT="45731" marB="45731" anchor="ctr" anchorCtr="1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8" name="Номер слайда 3"/>
          <p:cNvSpPr txBox="1">
            <a:spLocks noGrp="1"/>
          </p:cNvSpPr>
          <p:nvPr/>
        </p:nvSpPr>
        <p:spPr bwMode="auto">
          <a:xfrm>
            <a:off x="8748713" y="6488113"/>
            <a:ext cx="31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fld id="{E7E240A3-BC7C-448C-964E-9FDA1E482454}" type="slidenum">
              <a:rPr lang="ru-RU" sz="900" b="1" kern="0">
                <a:solidFill>
                  <a:srgbClr val="808080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pPr algn="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sz="900" b="1" kern="0" dirty="0">
              <a:solidFill>
                <a:srgbClr val="808080">
                  <a:lumMod val="60000"/>
                  <a:lumOff val="40000"/>
                </a:srgbClr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3"/>
            <a:ext cx="9109075" cy="328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B40404"/>
                </a:solidFill>
              </a:rPr>
              <a:t>Приказ Минфина РФ от 28 декабря 2016 г. № 243н</a:t>
            </a:r>
          </a:p>
        </p:txBody>
      </p:sp>
      <p:pic>
        <p:nvPicPr>
          <p:cNvPr id="66563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1196975"/>
            <a:ext cx="432117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3800"/>
            <a:ext cx="446405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0825" y="620713"/>
            <a:ext cx="3960813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B40404"/>
                </a:solidFill>
              </a:rPr>
              <a:t>Личный кабинет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101BFC"/>
                </a:solidFill>
              </a:rPr>
              <a:t>lk2012.budget.gov.ru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7900" y="608013"/>
            <a:ext cx="3960813" cy="50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B40404"/>
                </a:solidFill>
              </a:rPr>
              <a:t>Бюджетное планирование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101BFC"/>
                </a:solidFill>
              </a:rPr>
              <a:t>ssl.budgetplan.minfin.ru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56325" y="2636838"/>
            <a:ext cx="2736850" cy="3603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5300663"/>
            <a:ext cx="1584325" cy="3603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331913" y="3068638"/>
            <a:ext cx="28797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6200" y="4581525"/>
            <a:ext cx="1111250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79550" y="333375"/>
            <a:ext cx="5905500" cy="274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101BFC"/>
                </a:solidFill>
              </a:rPr>
              <a:t>Варианты предоставления сведений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206375"/>
            <a:ext cx="7283450" cy="5492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kern="1200" dirty="0" smtClean="0">
                <a:solidFill>
                  <a:srgbClr val="800000"/>
                </a:solidFill>
                <a:cs typeface="Arial" pitchFamily="34" charset="0"/>
              </a:rPr>
              <a:t>Задачи на предстоящий период: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27100"/>
            <a:ext cx="9144000" cy="5930900"/>
          </a:xfrm>
          <a:solidFill>
            <a:schemeClr val="bg1"/>
          </a:solidFill>
        </p:spPr>
        <p:txBody>
          <a:bodyPr/>
          <a:lstStyle/>
          <a:p>
            <a:pPr algn="just">
              <a:spcAft>
                <a:spcPts val="125"/>
              </a:spcAft>
            </a:pPr>
            <a:r>
              <a:rPr lang="ru-RU" altLang="ru-RU" sz="1800" b="1" smtClean="0"/>
              <a:t>обеспечение долгосрочной устойчивости и сбалансированности бюджетной системы Республики Марий Эл;</a:t>
            </a:r>
          </a:p>
          <a:p>
            <a:pPr algn="just">
              <a:spcAft>
                <a:spcPts val="125"/>
              </a:spcAft>
            </a:pPr>
            <a:r>
              <a:rPr lang="ru-RU" altLang="ru-RU" sz="1800" b="1" smtClean="0"/>
              <a:t>проведение мероприятий по недопущению образования  задолженности по оплате труда и начислениям на выплаты по оплате труда;</a:t>
            </a:r>
          </a:p>
          <a:p>
            <a:pPr algn="just">
              <a:spcAft>
                <a:spcPts val="125"/>
              </a:spcAft>
            </a:pPr>
            <a:r>
              <a:rPr lang="ru-RU" altLang="ru-RU" sz="1800" b="1" smtClean="0"/>
              <a:t>выполнение прогнозных значений средней заработной платы отдельных категорий работников муниципальных учреждений за счет направления налоговых и неналоговых доходов, оптимизации расходов местных бюджетов, внебюджетных источников и расходов по возмещению затрат по оплате жилищно-коммунальных услуг специалистам, проживающим и работающим на селе;</a:t>
            </a:r>
          </a:p>
          <a:p>
            <a:pPr algn="just">
              <a:spcAft>
                <a:spcPts val="125"/>
              </a:spcAft>
            </a:pPr>
            <a:r>
              <a:rPr lang="ru-RU" altLang="ru-RU" sz="1800" b="1" smtClean="0"/>
              <a:t>выполнение муниципальными образованиями условий Соглашений, заключенных с Минфином республики    о предоставлении дотации на выравнивание бюджетной обеспеченности;</a:t>
            </a:r>
          </a:p>
          <a:p>
            <a:pPr algn="just">
              <a:spcAft>
                <a:spcPts val="125"/>
              </a:spcAft>
            </a:pPr>
            <a:r>
              <a:rPr lang="ru-RU" altLang="ru-RU" sz="1800" b="1" smtClean="0"/>
              <a:t>повышение качества управления муниципальными финансами;</a:t>
            </a:r>
          </a:p>
          <a:p>
            <a:pPr algn="just">
              <a:spcAft>
                <a:spcPts val="125"/>
              </a:spcAft>
            </a:pPr>
            <a:r>
              <a:rPr lang="ru-RU" altLang="ru-RU" sz="1800" b="1" smtClean="0"/>
              <a:t>обеспечение открытости и прозрачности общественных финансов Республики Марий Эл.</a:t>
            </a:r>
          </a:p>
        </p:txBody>
      </p:sp>
      <p:sp>
        <p:nvSpPr>
          <p:cNvPr id="6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3C9312C-DFDB-405B-8C44-92F780A47EDB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Calibri"/>
                <a:cs typeface="Arial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Calibri"/>
              <a:cs typeface="Arial" charset="0"/>
            </a:endParaRPr>
          </a:p>
        </p:txBody>
      </p:sp>
      <p:pic>
        <p:nvPicPr>
          <p:cNvPr id="7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5242" y="53927"/>
            <a:ext cx="534097" cy="854794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gerb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8113" y="-169863"/>
            <a:ext cx="9144000" cy="1341438"/>
          </a:xfrm>
        </p:spPr>
        <p:txBody>
          <a:bodyPr/>
          <a:lstStyle/>
          <a:p>
            <a:pPr eaLnBrk="1" hangingPunct="1">
              <a:defRPr/>
            </a:pPr>
            <a:r>
              <a:rPr lang="ru-RU" sz="2500" b="1" kern="1200" dirty="0" smtClean="0">
                <a:solidFill>
                  <a:srgbClr val="800000"/>
                </a:solidFill>
                <a:cs typeface="Arial" pitchFamily="34" charset="0"/>
              </a:rPr>
              <a:t>Динамика доходов консолидированного бюджета Республики Марий Эл, млн. рублей</a:t>
            </a:r>
            <a:endParaRPr lang="en-US" sz="2500" b="1" kern="1200" dirty="0" smtClean="0">
              <a:solidFill>
                <a:srgbClr val="800000"/>
              </a:solidFill>
              <a:cs typeface="Arial" pitchFamily="34" charset="0"/>
            </a:endParaRPr>
          </a:p>
        </p:txBody>
      </p:sp>
      <p:graphicFrame>
        <p:nvGraphicFramePr>
          <p:cNvPr id="2050" name="Диаграмма 12"/>
          <p:cNvGraphicFramePr>
            <a:graphicFrameLocks/>
          </p:cNvGraphicFramePr>
          <p:nvPr/>
        </p:nvGraphicFramePr>
        <p:xfrm>
          <a:off x="560388" y="989013"/>
          <a:ext cx="8583612" cy="5730875"/>
        </p:xfrm>
        <a:graphic>
          <a:graphicData uri="http://schemas.openxmlformats.org/presentationml/2006/ole">
            <p:oleObj spid="_x0000_s540678" r:id="rId5" imgW="8583912" imgH="5730737" progId="Excel.Sheet.8">
              <p:embed/>
            </p:oleObj>
          </a:graphicData>
        </a:graphic>
      </p:graphicFrame>
      <p:sp>
        <p:nvSpPr>
          <p:cNvPr id="2054" name="TextBox 13"/>
          <p:cNvSpPr txBox="1">
            <a:spLocks noChangeArrowheads="1"/>
          </p:cNvSpPr>
          <p:nvPr/>
        </p:nvSpPr>
        <p:spPr bwMode="auto">
          <a:xfrm>
            <a:off x="2195513" y="1052513"/>
            <a:ext cx="1082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 smtClean="0">
                <a:solidFill>
                  <a:srgbClr val="000000"/>
                </a:solidFill>
                <a:cs typeface="Arial" charset="0"/>
              </a:rPr>
              <a:t>47 346,3</a:t>
            </a:r>
          </a:p>
        </p:txBody>
      </p:sp>
      <p:sp>
        <p:nvSpPr>
          <p:cNvPr id="2055" name="TextBox 15"/>
          <p:cNvSpPr txBox="1">
            <a:spLocks noChangeArrowheads="1"/>
          </p:cNvSpPr>
          <p:nvPr/>
        </p:nvSpPr>
        <p:spPr bwMode="auto">
          <a:xfrm>
            <a:off x="1042988" y="1989138"/>
            <a:ext cx="1082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b="1" smtClean="0">
                <a:solidFill>
                  <a:srgbClr val="000000"/>
                </a:solidFill>
                <a:cs typeface="Arial" charset="0"/>
              </a:rPr>
              <a:t>36</a:t>
            </a:r>
            <a:r>
              <a:rPr lang="ru-RU" altLang="ru-RU" b="1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ru-RU" b="1" smtClean="0">
                <a:solidFill>
                  <a:srgbClr val="000000"/>
                </a:solidFill>
                <a:cs typeface="Arial" charset="0"/>
              </a:rPr>
              <a:t>792</a:t>
            </a:r>
            <a:r>
              <a:rPr lang="ru-RU" altLang="ru-RU" b="1" smtClean="0">
                <a:solidFill>
                  <a:srgbClr val="000000"/>
                </a:solidFill>
                <a:cs typeface="Arial" charset="0"/>
              </a:rPr>
              <a:t>,5</a:t>
            </a:r>
          </a:p>
        </p:txBody>
      </p:sp>
      <p:sp>
        <p:nvSpPr>
          <p:cNvPr id="2056" name="Прямоугольник 17"/>
          <p:cNvSpPr>
            <a:spLocks noChangeArrowheads="1"/>
          </p:cNvSpPr>
          <p:nvPr/>
        </p:nvSpPr>
        <p:spPr bwMode="auto">
          <a:xfrm>
            <a:off x="1201738" y="3306763"/>
            <a:ext cx="1500187" cy="542925"/>
          </a:xfrm>
          <a:prstGeom prst="rect">
            <a:avLst/>
          </a:prstGeom>
          <a:solidFill>
            <a:srgbClr val="BBE0E3">
              <a:alpha val="8588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 smtClean="0">
                <a:solidFill>
                  <a:srgbClr val="000000"/>
                </a:solidFill>
                <a:cs typeface="Arial" charset="0"/>
              </a:rPr>
              <a:t>+ 28,7%</a:t>
            </a:r>
          </a:p>
          <a:p>
            <a:pPr algn="ctr"/>
            <a:r>
              <a:rPr lang="ru-RU" altLang="ru-RU" sz="1600" b="1" smtClean="0">
                <a:solidFill>
                  <a:srgbClr val="000000"/>
                </a:solidFill>
                <a:cs typeface="Arial" charset="0"/>
              </a:rPr>
              <a:t>+ 10 553,8</a:t>
            </a:r>
          </a:p>
        </p:txBody>
      </p:sp>
      <p:sp>
        <p:nvSpPr>
          <p:cNvPr id="2057" name="TextBox 18"/>
          <p:cNvSpPr txBox="1">
            <a:spLocks noChangeArrowheads="1"/>
          </p:cNvSpPr>
          <p:nvPr/>
        </p:nvSpPr>
        <p:spPr bwMode="auto">
          <a:xfrm>
            <a:off x="7667625" y="2997200"/>
            <a:ext cx="1082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 smtClean="0">
                <a:solidFill>
                  <a:srgbClr val="000000"/>
                </a:solidFill>
                <a:cs typeface="Arial" charset="0"/>
              </a:rPr>
              <a:t>25 471,0</a:t>
            </a:r>
          </a:p>
        </p:txBody>
      </p:sp>
      <p:sp>
        <p:nvSpPr>
          <p:cNvPr id="2058" name="TextBox 19"/>
          <p:cNvSpPr txBox="1">
            <a:spLocks noChangeArrowheads="1"/>
          </p:cNvSpPr>
          <p:nvPr/>
        </p:nvSpPr>
        <p:spPr bwMode="auto">
          <a:xfrm>
            <a:off x="6443663" y="3933825"/>
            <a:ext cx="1082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 smtClean="0">
                <a:solidFill>
                  <a:srgbClr val="000000"/>
                </a:solidFill>
                <a:cs typeface="Arial" charset="0"/>
              </a:rPr>
              <a:t>15 239,2</a:t>
            </a:r>
          </a:p>
        </p:txBody>
      </p:sp>
      <p:sp>
        <p:nvSpPr>
          <p:cNvPr id="2059" name="TextBox 21"/>
          <p:cNvSpPr txBox="1">
            <a:spLocks noChangeArrowheads="1"/>
          </p:cNvSpPr>
          <p:nvPr/>
        </p:nvSpPr>
        <p:spPr bwMode="auto">
          <a:xfrm>
            <a:off x="4932363" y="3357563"/>
            <a:ext cx="1082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 smtClean="0">
                <a:solidFill>
                  <a:srgbClr val="000000"/>
                </a:solidFill>
                <a:cs typeface="Arial" charset="0"/>
              </a:rPr>
              <a:t>21 875,3</a:t>
            </a:r>
          </a:p>
        </p:txBody>
      </p:sp>
      <p:sp>
        <p:nvSpPr>
          <p:cNvPr id="2060" name="TextBox 22"/>
          <p:cNvSpPr txBox="1">
            <a:spLocks noChangeArrowheads="1"/>
          </p:cNvSpPr>
          <p:nvPr/>
        </p:nvSpPr>
        <p:spPr bwMode="auto">
          <a:xfrm>
            <a:off x="3708400" y="3357563"/>
            <a:ext cx="1081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 smtClean="0">
                <a:solidFill>
                  <a:srgbClr val="000000"/>
                </a:solidFill>
                <a:cs typeface="Arial" charset="0"/>
              </a:rPr>
              <a:t>21 553,3</a:t>
            </a:r>
          </a:p>
        </p:txBody>
      </p:sp>
      <p:sp>
        <p:nvSpPr>
          <p:cNvPr id="2061" name="Прямоугольник 23"/>
          <p:cNvSpPr>
            <a:spLocks noChangeArrowheads="1"/>
          </p:cNvSpPr>
          <p:nvPr/>
        </p:nvSpPr>
        <p:spPr bwMode="auto">
          <a:xfrm>
            <a:off x="4000500" y="4143375"/>
            <a:ext cx="1500188" cy="541338"/>
          </a:xfrm>
          <a:prstGeom prst="rect">
            <a:avLst/>
          </a:prstGeom>
          <a:solidFill>
            <a:srgbClr val="BBE0E3">
              <a:alpha val="8588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 smtClean="0">
                <a:solidFill>
                  <a:srgbClr val="000000"/>
                </a:solidFill>
                <a:cs typeface="Arial" charset="0"/>
              </a:rPr>
              <a:t>+ 1,5%</a:t>
            </a:r>
          </a:p>
          <a:p>
            <a:pPr algn="ctr"/>
            <a:r>
              <a:rPr lang="ru-RU" altLang="ru-RU" sz="1600" b="1" smtClean="0">
                <a:solidFill>
                  <a:srgbClr val="000000"/>
                </a:solidFill>
                <a:cs typeface="Arial" charset="0"/>
              </a:rPr>
              <a:t>+ 322,0</a:t>
            </a:r>
          </a:p>
        </p:txBody>
      </p:sp>
      <p:sp>
        <p:nvSpPr>
          <p:cNvPr id="2062" name="Прямоугольник 23"/>
          <p:cNvSpPr>
            <a:spLocks noChangeArrowheads="1"/>
          </p:cNvSpPr>
          <p:nvPr/>
        </p:nvSpPr>
        <p:spPr bwMode="auto">
          <a:xfrm>
            <a:off x="6550025" y="4794250"/>
            <a:ext cx="1500188" cy="541338"/>
          </a:xfrm>
          <a:prstGeom prst="rect">
            <a:avLst/>
          </a:prstGeom>
          <a:solidFill>
            <a:srgbClr val="BBE0E3">
              <a:alpha val="8588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 smtClean="0">
                <a:solidFill>
                  <a:srgbClr val="000000"/>
                </a:solidFill>
                <a:cs typeface="Arial" charset="0"/>
              </a:rPr>
              <a:t>+ 67,1%</a:t>
            </a:r>
          </a:p>
          <a:p>
            <a:pPr algn="ctr"/>
            <a:r>
              <a:rPr lang="ru-RU" altLang="ru-RU" sz="1600" b="1" smtClean="0">
                <a:solidFill>
                  <a:srgbClr val="000000"/>
                </a:solidFill>
                <a:cs typeface="Arial" charset="0"/>
              </a:rPr>
              <a:t>+ 10 231,8</a:t>
            </a:r>
          </a:p>
        </p:txBody>
      </p:sp>
      <p:sp>
        <p:nvSpPr>
          <p:cNvPr id="16" name="Номер слайда 3"/>
          <p:cNvSpPr txBox="1">
            <a:spLocks noGrp="1"/>
          </p:cNvSpPr>
          <p:nvPr/>
        </p:nvSpPr>
        <p:spPr bwMode="auto">
          <a:xfrm>
            <a:off x="8820150" y="6598047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800DFEC-9E3C-4428-BA19-DEAC8CC556E0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Диаграмма 3"/>
          <p:cNvGraphicFramePr>
            <a:graphicFrameLocks/>
          </p:cNvGraphicFramePr>
          <p:nvPr/>
        </p:nvGraphicFramePr>
        <p:xfrm>
          <a:off x="3131840" y="1052736"/>
          <a:ext cx="5905500" cy="5448300"/>
        </p:xfrm>
        <a:graphic>
          <a:graphicData uri="http://schemas.openxmlformats.org/presentationml/2006/ole">
            <p:oleObj spid="_x0000_s637958" name="Worksheet" r:id="rId3" imgW="7915165" imgH="4553010" progId="Excel.Sheet.8">
              <p:embed/>
            </p:oleObj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900113" y="6669088"/>
            <a:ext cx="77152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14375" y="115888"/>
            <a:ext cx="84296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rPr>
              <a:t>Бюджетная обеспеченность субъектов Приволжского Федерального округа на 1 января </a:t>
            </a:r>
            <a:r>
              <a:rPr lang="ru-RU" altLang="ru-RU" sz="2400" b="1" dirty="0" smtClean="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rPr>
              <a:t>20</a:t>
            </a:r>
            <a:r>
              <a:rPr lang="en-US" altLang="ru-RU" sz="2400" b="1" dirty="0" smtClean="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rPr>
              <a:t>21</a:t>
            </a:r>
            <a:r>
              <a:rPr lang="ru-RU" altLang="ru-RU" sz="2400" b="1" dirty="0" smtClean="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rPr>
              <a:t> г., рублей</a:t>
            </a:r>
            <a:endParaRPr lang="ru-RU" altLang="ru-RU" sz="2400" b="1" dirty="0">
              <a:solidFill>
                <a:srgbClr val="8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6" descr="gerb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42844" y="0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9" name="Прямоугольник 8"/>
          <p:cNvSpPr/>
          <p:nvPr/>
        </p:nvSpPr>
        <p:spPr>
          <a:xfrm>
            <a:off x="251520" y="4869160"/>
            <a:ext cx="8353425" cy="36004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ash"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место</a:t>
            </a:r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4859338" y="1268413"/>
            <a:ext cx="1079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Arial" charset="0"/>
              </a:rPr>
              <a:t>72 074</a:t>
            </a:r>
            <a:endParaRPr lang="ru-RU" b="1" dirty="0">
              <a:latin typeface="Arial" charset="0"/>
            </a:endParaRPr>
          </a:p>
        </p:txBody>
      </p:sp>
      <p:sp>
        <p:nvSpPr>
          <p:cNvPr id="2057" name="TextBox 12"/>
          <p:cNvSpPr txBox="1">
            <a:spLocks noChangeArrowheads="1"/>
          </p:cNvSpPr>
          <p:nvPr/>
        </p:nvSpPr>
        <p:spPr bwMode="auto">
          <a:xfrm>
            <a:off x="4716463" y="1628775"/>
            <a:ext cx="1079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Arial" charset="0"/>
              </a:rPr>
              <a:t>61 927</a:t>
            </a:r>
            <a:endParaRPr lang="ru-RU" b="1" dirty="0">
              <a:latin typeface="Arial" charset="0"/>
            </a:endParaRPr>
          </a:p>
        </p:txBody>
      </p:sp>
      <p:sp>
        <p:nvSpPr>
          <p:cNvPr id="2058" name="TextBox 13"/>
          <p:cNvSpPr txBox="1">
            <a:spLocks noChangeArrowheads="1"/>
          </p:cNvSpPr>
          <p:nvPr/>
        </p:nvSpPr>
        <p:spPr bwMode="auto">
          <a:xfrm>
            <a:off x="4643438" y="1989138"/>
            <a:ext cx="1079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Arial" charset="0"/>
              </a:rPr>
              <a:t>59 940</a:t>
            </a:r>
            <a:endParaRPr lang="ru-RU" b="1" dirty="0">
              <a:latin typeface="Arial" charset="0"/>
            </a:endParaRPr>
          </a:p>
        </p:txBody>
      </p:sp>
      <p:sp>
        <p:nvSpPr>
          <p:cNvPr id="2059" name="TextBox 14"/>
          <p:cNvSpPr txBox="1">
            <a:spLocks noChangeArrowheads="1"/>
          </p:cNvSpPr>
          <p:nvPr/>
        </p:nvSpPr>
        <p:spPr bwMode="auto">
          <a:xfrm>
            <a:off x="4572000" y="2349500"/>
            <a:ext cx="1079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Arial" charset="0"/>
              </a:rPr>
              <a:t>59 131</a:t>
            </a:r>
            <a:endParaRPr lang="ru-RU" b="1" dirty="0">
              <a:latin typeface="Arial" charset="0"/>
            </a:endParaRPr>
          </a:p>
        </p:txBody>
      </p:sp>
      <p:sp>
        <p:nvSpPr>
          <p:cNvPr id="2060" name="TextBox 15"/>
          <p:cNvSpPr txBox="1">
            <a:spLocks noChangeArrowheads="1"/>
          </p:cNvSpPr>
          <p:nvPr/>
        </p:nvSpPr>
        <p:spPr bwMode="auto">
          <a:xfrm>
            <a:off x="4499992" y="2708920"/>
            <a:ext cx="1079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Arial" charset="0"/>
              </a:rPr>
              <a:t>51 509</a:t>
            </a:r>
            <a:endParaRPr lang="ru-RU" b="1" dirty="0" smtClean="0">
              <a:latin typeface="Arial" charset="0"/>
            </a:endParaRPr>
          </a:p>
        </p:txBody>
      </p:sp>
      <p:sp>
        <p:nvSpPr>
          <p:cNvPr id="2061" name="TextBox 16"/>
          <p:cNvSpPr txBox="1">
            <a:spLocks noChangeArrowheads="1"/>
          </p:cNvSpPr>
          <p:nvPr/>
        </p:nvSpPr>
        <p:spPr bwMode="auto">
          <a:xfrm>
            <a:off x="4355976" y="3068960"/>
            <a:ext cx="1079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charset="0"/>
              </a:rPr>
              <a:t>51 236</a:t>
            </a:r>
            <a:endParaRPr lang="ru-RU" b="1" dirty="0">
              <a:latin typeface="Arial" charset="0"/>
            </a:endParaRPr>
          </a:p>
        </p:txBody>
      </p:sp>
      <p:sp>
        <p:nvSpPr>
          <p:cNvPr id="2062" name="TextBox 17"/>
          <p:cNvSpPr txBox="1">
            <a:spLocks noChangeArrowheads="1"/>
          </p:cNvSpPr>
          <p:nvPr/>
        </p:nvSpPr>
        <p:spPr bwMode="auto">
          <a:xfrm>
            <a:off x="4283968" y="3429000"/>
            <a:ext cx="1079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Arial" charset="0"/>
              </a:rPr>
              <a:t>51 155</a:t>
            </a:r>
            <a:endParaRPr lang="ru-RU" b="1" dirty="0">
              <a:latin typeface="Arial" charset="0"/>
            </a:endParaRPr>
          </a:p>
        </p:txBody>
      </p:sp>
      <p:sp>
        <p:nvSpPr>
          <p:cNvPr id="2063" name="TextBox 18"/>
          <p:cNvSpPr txBox="1">
            <a:spLocks noChangeArrowheads="1"/>
          </p:cNvSpPr>
          <p:nvPr/>
        </p:nvSpPr>
        <p:spPr bwMode="auto">
          <a:xfrm>
            <a:off x="4211960" y="3789040"/>
            <a:ext cx="1079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Arial" charset="0"/>
              </a:rPr>
              <a:t>50 448</a:t>
            </a:r>
            <a:endParaRPr lang="ru-RU" b="1" dirty="0">
              <a:latin typeface="Arial" charset="0"/>
            </a:endParaRPr>
          </a:p>
        </p:txBody>
      </p:sp>
      <p:sp>
        <p:nvSpPr>
          <p:cNvPr id="2065" name="TextBox 20"/>
          <p:cNvSpPr txBox="1">
            <a:spLocks noChangeArrowheads="1"/>
          </p:cNvSpPr>
          <p:nvPr/>
        </p:nvSpPr>
        <p:spPr bwMode="auto">
          <a:xfrm>
            <a:off x="4000496" y="4143380"/>
            <a:ext cx="10810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/>
              <a:t>50 174</a:t>
            </a:r>
            <a:endParaRPr lang="ru-RU" b="1" dirty="0">
              <a:latin typeface="Arial" charset="0"/>
            </a:endParaRPr>
          </a:p>
        </p:txBody>
      </p:sp>
      <p:sp>
        <p:nvSpPr>
          <p:cNvPr id="2066" name="TextBox 21"/>
          <p:cNvSpPr txBox="1">
            <a:spLocks noChangeArrowheads="1"/>
          </p:cNvSpPr>
          <p:nvPr/>
        </p:nvSpPr>
        <p:spPr bwMode="auto">
          <a:xfrm>
            <a:off x="3857620" y="4857760"/>
            <a:ext cx="1079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Arial" charset="0"/>
              </a:rPr>
              <a:t>46 609</a:t>
            </a:r>
            <a:endParaRPr lang="ru-RU" b="1" dirty="0">
              <a:latin typeface="Arial" charset="0"/>
            </a:endParaRPr>
          </a:p>
        </p:txBody>
      </p:sp>
      <p:sp>
        <p:nvSpPr>
          <p:cNvPr id="2067" name="TextBox 22"/>
          <p:cNvSpPr txBox="1">
            <a:spLocks noChangeArrowheads="1"/>
          </p:cNvSpPr>
          <p:nvPr/>
        </p:nvSpPr>
        <p:spPr bwMode="auto">
          <a:xfrm>
            <a:off x="3786182" y="5214950"/>
            <a:ext cx="1081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/>
              <a:t>42 021</a:t>
            </a:r>
            <a:endParaRPr lang="ru-RU" b="1" dirty="0"/>
          </a:p>
        </p:txBody>
      </p:sp>
      <p:sp>
        <p:nvSpPr>
          <p:cNvPr id="2068" name="TextBox 23"/>
          <p:cNvSpPr txBox="1">
            <a:spLocks noChangeArrowheads="1"/>
          </p:cNvSpPr>
          <p:nvPr/>
        </p:nvSpPr>
        <p:spPr bwMode="auto">
          <a:xfrm>
            <a:off x="3714744" y="5572140"/>
            <a:ext cx="1081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charset="0"/>
              </a:rPr>
              <a:t>45 540</a:t>
            </a:r>
            <a:endParaRPr lang="ru-RU" b="1" dirty="0">
              <a:latin typeface="Arial" charset="0"/>
            </a:endParaRPr>
          </a:p>
        </p:txBody>
      </p:sp>
      <p:sp>
        <p:nvSpPr>
          <p:cNvPr id="2069" name="TextBox 24"/>
          <p:cNvSpPr txBox="1">
            <a:spLocks noChangeArrowheads="1"/>
          </p:cNvSpPr>
          <p:nvPr/>
        </p:nvSpPr>
        <p:spPr bwMode="auto">
          <a:xfrm>
            <a:off x="3635896" y="5929330"/>
            <a:ext cx="1081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charset="0"/>
              </a:rPr>
              <a:t>44 730</a:t>
            </a:r>
            <a:endParaRPr lang="ru-RU" b="1" dirty="0"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126876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Республика Татарстан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67544" y="198884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Самарская область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67544" y="234888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Пермский край</a:t>
            </a:r>
            <a:endParaRPr lang="ru-RU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467544" y="162880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Нижегородская область</a:t>
            </a:r>
            <a:endParaRPr lang="ru-RU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467544" y="378904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Республика Башкортостан</a:t>
            </a:r>
            <a:endParaRPr lang="ru-RU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467544" y="414908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Удмуртская Республика</a:t>
            </a:r>
            <a:endParaRPr lang="ru-RU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467544" y="342900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Оренбургская область</a:t>
            </a:r>
            <a:endParaRPr lang="ru-RU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467544" y="270892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Ульяновская область</a:t>
            </a:r>
            <a:endParaRPr lang="ru-RU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467544" y="522920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Пензенская область</a:t>
            </a:r>
            <a:endParaRPr lang="ru-RU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467544" y="450912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Кировская область</a:t>
            </a:r>
            <a:endParaRPr lang="ru-RU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467544" y="306896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Республика Мордовия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467544" y="558924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Чувашская Республика</a:t>
            </a:r>
            <a:endParaRPr lang="ru-RU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500034" y="485776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Республика Марий Эл</a:t>
            </a:r>
            <a:endParaRPr lang="ru-RU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467544" y="594928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Саратовская область</a:t>
            </a:r>
            <a:endParaRPr lang="ru-RU" sz="1600" dirty="0"/>
          </a:p>
        </p:txBody>
      </p:sp>
      <p:sp>
        <p:nvSpPr>
          <p:cNvPr id="37" name="TextBox 20"/>
          <p:cNvSpPr txBox="1">
            <a:spLocks noChangeArrowheads="1"/>
          </p:cNvSpPr>
          <p:nvPr/>
        </p:nvSpPr>
        <p:spPr bwMode="auto">
          <a:xfrm>
            <a:off x="3929058" y="4500570"/>
            <a:ext cx="10810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/>
              <a:t>49 551</a:t>
            </a:r>
            <a:endParaRPr lang="ru-RU" b="1" dirty="0">
              <a:latin typeface="Arial" charset="0"/>
            </a:endParaRPr>
          </a:p>
        </p:txBody>
      </p:sp>
      <p:sp>
        <p:nvSpPr>
          <p:cNvPr id="38" name="Номер слайда 3"/>
          <p:cNvSpPr txBox="1">
            <a:spLocks noGrp="1"/>
          </p:cNvSpPr>
          <p:nvPr/>
        </p:nvSpPr>
        <p:spPr bwMode="auto">
          <a:xfrm>
            <a:off x="8820150" y="6598047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800DFEC-9E3C-4428-BA19-DEAC8CC556E0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" descr="https://refdt.ru/tw_files2/urls_5/163/d-162338/7z-docs/1_html_m7d44a7ae.png"/>
          <p:cNvPicPr>
            <a:picLocks noChangeAspect="1" noChangeArrowheads="1"/>
          </p:cNvPicPr>
          <p:nvPr/>
        </p:nvPicPr>
        <p:blipFill>
          <a:blip r:embed="rId2" cstate="print">
            <a:lum bright="60000" contrast="-32000"/>
          </a:blip>
          <a:srcRect/>
          <a:stretch>
            <a:fillRect/>
          </a:stretch>
        </p:blipFill>
        <p:spPr bwMode="auto">
          <a:xfrm>
            <a:off x="0" y="1125538"/>
            <a:ext cx="8783638" cy="5391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4016"/>
            <a:ext cx="8424584" cy="1052736"/>
          </a:xfrm>
          <a:noFill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ru-RU" sz="2200" b="1" dirty="0" smtClean="0">
                <a:solidFill>
                  <a:srgbClr val="800000"/>
                </a:solidFill>
                <a:ea typeface="+mn-ea"/>
                <a:cs typeface="Arial" pitchFamily="34" charset="0"/>
              </a:rPr>
              <a:t>Исполнение по налоговым и неналоговым доходам консолидированного бюджета </a:t>
            </a:r>
            <a:br>
              <a:rPr lang="ru-RU" sz="2200" b="1" dirty="0" smtClean="0">
                <a:solidFill>
                  <a:srgbClr val="800000"/>
                </a:solidFill>
                <a:ea typeface="+mn-ea"/>
                <a:cs typeface="Arial" pitchFamily="34" charset="0"/>
              </a:rPr>
            </a:br>
            <a:r>
              <a:rPr lang="ru-RU" sz="2200" b="1" dirty="0" smtClean="0">
                <a:solidFill>
                  <a:srgbClr val="800000"/>
                </a:solidFill>
                <a:ea typeface="+mn-ea"/>
                <a:cs typeface="Arial" pitchFamily="34" charset="0"/>
              </a:rPr>
              <a:t>Республики Марий Эл, млн. рублей</a:t>
            </a:r>
            <a:endParaRPr lang="ru-RU" sz="2200" b="1" dirty="0">
              <a:solidFill>
                <a:srgbClr val="800000"/>
              </a:solidFill>
              <a:ea typeface="+mn-ea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39552" y="908720"/>
          <a:ext cx="8424936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6" descr="gerb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graphicFrame>
        <p:nvGraphicFramePr>
          <p:cNvPr id="12" name="Схема 11"/>
          <p:cNvGraphicFramePr/>
          <p:nvPr/>
        </p:nvGraphicFramePr>
        <p:xfrm>
          <a:off x="539552" y="3789040"/>
          <a:ext cx="842493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-108520" y="3429000"/>
            <a:ext cx="91440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200" b="1" kern="0" dirty="0">
                <a:solidFill>
                  <a:srgbClr val="800000"/>
                </a:solidFill>
                <a:latin typeface="+mj-lt"/>
                <a:cs typeface="Arial" pitchFamily="34" charset="0"/>
              </a:rPr>
              <a:t>Без источников дорожного фонда, 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2200" b="1" kern="0" dirty="0">
                <a:solidFill>
                  <a:srgbClr val="800000"/>
                </a:solidFill>
                <a:latin typeface="+mj-lt"/>
                <a:cs typeface="Arial" pitchFamily="34" charset="0"/>
              </a:rPr>
              <a:t>млн. рублей</a:t>
            </a:r>
          </a:p>
        </p:txBody>
      </p:sp>
      <p:sp>
        <p:nvSpPr>
          <p:cNvPr id="10" name="Номер слайда 3"/>
          <p:cNvSpPr txBox="1">
            <a:spLocks noGrp="1"/>
          </p:cNvSpPr>
          <p:nvPr/>
        </p:nvSpPr>
        <p:spPr bwMode="auto">
          <a:xfrm>
            <a:off x="8820150" y="6598047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800DFEC-9E3C-4428-BA19-DEAC8CC556E0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080120"/>
          </a:xfr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algn="ctr">
              <a:buNone/>
            </a:pPr>
            <a:r>
              <a:rPr lang="ru-RU" altLang="ru-RU" sz="25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Исполнение доходной части муниципальных образований Республики Марий Эл за 2020 год</a:t>
            </a:r>
            <a:endParaRPr lang="ru-RU" altLang="ru-RU" sz="2500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2636912"/>
            <a:ext cx="3456384" cy="129614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ЗАПЛАНИРОВАНО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2020 год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4 424,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4005064"/>
            <a:ext cx="3456384" cy="122413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ИСПОЛНЕНО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2020 год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4 574,8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560" y="1268760"/>
            <a:ext cx="3456384" cy="129614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ИСПОЛНЕНО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2019 год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4 329,1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15" name="Стрелка вправо 14"/>
          <p:cNvSpPr/>
          <p:nvPr/>
        </p:nvSpPr>
        <p:spPr>
          <a:xfrm>
            <a:off x="4283968" y="2348880"/>
            <a:ext cx="432048" cy="57606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76056" y="1556792"/>
            <a:ext cx="3600400" cy="136815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Темп роста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105,7%</a:t>
            </a: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+245,7 млн. рублей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76056" y="3573016"/>
            <a:ext cx="3672408" cy="136815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 выполнен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3,4%</a:t>
            </a: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+1</a:t>
            </a:r>
            <a:r>
              <a:rPr lang="ru-RU" sz="2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50 млн. рублей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4283968" y="4293096"/>
            <a:ext cx="432048" cy="57606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6588224" y="2924944"/>
            <a:ext cx="432048" cy="57606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43808" y="5373216"/>
            <a:ext cx="5976664" cy="1296144"/>
          </a:xfrm>
          <a:prstGeom prst="roundRect">
            <a:avLst>
              <a:gd name="adj" fmla="val 16422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 соответствии с соглашениями план был уточнен муниципальными образованиями на сумму дополнительной дотации для компенсации снижения поступления налоговых и неналоговых доходов, которая составила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165 млн. рублей</a:t>
            </a:r>
            <a:endParaRPr lang="ru-RU" alt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57412" name="Picture 4" descr="https://xn--80aaakxpsnjf.xn--p1ai/wp-content/uploads/2020/12/covid-19-coronavir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301208"/>
            <a:ext cx="2499431" cy="1405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Номер слайда 3"/>
          <p:cNvSpPr txBox="1">
            <a:spLocks noGrp="1"/>
          </p:cNvSpPr>
          <p:nvPr/>
        </p:nvSpPr>
        <p:spPr bwMode="auto">
          <a:xfrm>
            <a:off x="8820150" y="6598047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800DFEC-9E3C-4428-BA19-DEAC8CC556E0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3634431"/>
              </p:ext>
            </p:extLst>
          </p:nvPr>
        </p:nvGraphicFramePr>
        <p:xfrm>
          <a:off x="152400" y="785813"/>
          <a:ext cx="8848756" cy="596946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812"/>
                <a:gridCol w="1586740"/>
                <a:gridCol w="1368152"/>
                <a:gridCol w="2088232"/>
                <a:gridCol w="1404820"/>
              </a:tblGrid>
              <a:tr h="7710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образования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2020 г.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2020 г.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уточненного плана ,%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Рейтинг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7" marB="0" anchor="ctr"/>
                </a:tc>
              </a:tr>
              <a:tr h="2734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Волжский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158,4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163,7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103,3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</a:tr>
              <a:tr h="24134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Горномарийский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111,3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118,6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106,5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734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Звениговский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273,9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286,1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104,5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734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Килемарский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65,3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68,0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104,1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734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Куженерский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117,7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123,6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105,0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734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Мари-Турекский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134,0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139,9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104,4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00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Медведевский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467,5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486,1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104,0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734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Моркинский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200,3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202,3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101,0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734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Новоторъяльский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7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109,4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116,6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106,6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34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Оршанский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133,3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145,3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109,0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734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Параньгинский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98,7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105,2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106,6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723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kern="1200" dirty="0" err="1">
                          <a:latin typeface="Times New Roman" pitchFamily="18" charset="0"/>
                          <a:cs typeface="Times New Roman" pitchFamily="18" charset="0"/>
                        </a:rPr>
                        <a:t>Сернурский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184,9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198,4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107,2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34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Советский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200,2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204,8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102,3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734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Юринский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62,4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66,5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106,5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734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г. Йошкар-Ола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1 713,5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1 759,1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102,7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734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г. Волжск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267,3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267,0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734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г. Козьмодемьянск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126,7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123,7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187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4 424,</a:t>
                      </a:r>
                      <a:r>
                        <a:rPr lang="en-US" sz="18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b="1" u="none" strike="noStrike" kern="12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4 574,8</a:t>
                      </a:r>
                      <a:endParaRPr lang="ru-RU" sz="1800" b="1" u="none" strike="noStrike" kern="12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103,4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1" u="none" strike="noStrik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7080" name="TextBox 3"/>
          <p:cNvSpPr txBox="1">
            <a:spLocks noChangeArrowheads="1"/>
          </p:cNvSpPr>
          <p:nvPr/>
        </p:nvSpPr>
        <p:spPr bwMode="auto">
          <a:xfrm>
            <a:off x="177675" y="46583"/>
            <a:ext cx="8786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Налоговые и неналоговые доходы консолидированных бюджетов муниципальных образований в Республике Марий Эл, млн. рублей</a:t>
            </a:r>
          </a:p>
        </p:txBody>
      </p:sp>
      <p:pic>
        <p:nvPicPr>
          <p:cNvPr id="6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820150" y="6598047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800DFEC-9E3C-4428-BA19-DEAC8CC556E0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0213" y="333375"/>
            <a:ext cx="8713787" cy="86337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200" b="1" kern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kern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Условия Соглашения с Минфином РФ </a:t>
            </a:r>
            <a:r>
              <a:rPr lang="x-none" altLang="ru-RU" sz="2200" b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altLang="ru-RU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мерах по социально-экономическому развитию и оздоровлению государственных финансов Республики Марий </a:t>
            </a:r>
            <a:r>
              <a:rPr lang="ru-RU" altLang="ru-RU" sz="2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Эл</a:t>
            </a:r>
            <a:r>
              <a:rPr lang="ru-RU" sz="2200" b="1" dirty="0">
                <a:solidFill>
                  <a:srgbClr val="C00000"/>
                </a:solidFill>
              </a:rPr>
              <a:t/>
            </a:r>
            <a:br>
              <a:rPr lang="ru-RU" sz="2200" b="1" dirty="0">
                <a:solidFill>
                  <a:srgbClr val="C00000"/>
                </a:solidFill>
              </a:rPr>
            </a:br>
            <a:endParaRPr lang="ru-RU" sz="2200" b="1" kern="12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1720" y="1484784"/>
            <a:ext cx="6985595" cy="4611017"/>
          </a:xfrm>
          <a:solidFill>
            <a:schemeClr val="bg1"/>
          </a:solidFill>
        </p:spPr>
        <p:txBody>
          <a:bodyPr/>
          <a:lstStyle/>
          <a:p>
            <a:pPr marL="0" indent="0" algn="just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обеспечить рост налоговых и неналоговых доходов консолидированного бюджета Республики Марий Эл по итогам исполнения за 20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1 год по сравнению с уровнем исполнения 2020 года в сопоставимых условиях на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10,2 %</a:t>
            </a:r>
          </a:p>
          <a:p>
            <a:pPr marL="0" indent="0" algn="just">
              <a:spcAft>
                <a:spcPts val="1200"/>
              </a:spcAft>
              <a:buClr>
                <a:srgbClr val="C00000"/>
              </a:buClr>
              <a:buNone/>
              <a:defRPr/>
            </a:pPr>
            <a:endParaRPr lang="ru-RU" sz="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провести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 20 августа 2021 года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оценку эффективности налоговых льгот (пониженных ставок по налогам), предоставляемых органами государственной власти Республики Марий Эл и органами местного самоуправления; результаты оценки эффективности налоговых льгот представить в Министерство финансов Российской Федерации</a:t>
            </a:r>
          </a:p>
          <a:p>
            <a:pPr marL="0" indent="0" algn="just">
              <a:spcAft>
                <a:spcPts val="1200"/>
              </a:spcAft>
              <a:buClr>
                <a:srgbClr val="C00000"/>
              </a:buClr>
              <a:buNone/>
              <a:defRPr/>
            </a:pPr>
            <a:endParaRPr lang="ru-RU" sz="2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Актуализировать план по отмене неэффективных налоговых льгот в случае, если по результатам оценки эффективности налоговых льгот выявлены неэффективные льготы</a:t>
            </a:r>
          </a:p>
        </p:txBody>
      </p:sp>
      <p:pic>
        <p:nvPicPr>
          <p:cNvPr id="7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pic>
        <p:nvPicPr>
          <p:cNvPr id="302084" name="Picture 4" descr="https://im0-tub-ru.yandex.net/i?id=bb2defcd9faa1efea01335284429f20c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1800200" cy="1728192"/>
          </a:xfrm>
          <a:prstGeom prst="rect">
            <a:avLst/>
          </a:prstGeom>
          <a:noFill/>
        </p:spPr>
      </p:pic>
      <p:pic>
        <p:nvPicPr>
          <p:cNvPr id="302086" name="Picture 6" descr="https://im0-tub-ru.yandex.net/i?id=68ef289099c39bb4436a8ff650855c08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140968"/>
            <a:ext cx="1800200" cy="1584176"/>
          </a:xfrm>
          <a:prstGeom prst="rect">
            <a:avLst/>
          </a:prstGeom>
          <a:noFill/>
        </p:spPr>
      </p:pic>
      <p:pic>
        <p:nvPicPr>
          <p:cNvPr id="9" name="Рисунок 8" descr="598b6a4340b38a1222b1cd46419500d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869160"/>
            <a:ext cx="1800200" cy="1440000"/>
          </a:xfrm>
          <a:prstGeom prst="rect">
            <a:avLst/>
          </a:prstGeom>
        </p:spPr>
      </p:pic>
      <p:sp>
        <p:nvSpPr>
          <p:cNvPr id="10" name="Номер слайда 3"/>
          <p:cNvSpPr txBox="1">
            <a:spLocks noGrp="1"/>
          </p:cNvSpPr>
          <p:nvPr/>
        </p:nvSpPr>
        <p:spPr bwMode="auto">
          <a:xfrm>
            <a:off x="8820150" y="65706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800DFEC-9E3C-4428-BA19-DEAC8CC556E0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748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125158612"/>
              </p:ext>
            </p:extLst>
          </p:nvPr>
        </p:nvGraphicFramePr>
        <p:xfrm>
          <a:off x="285720" y="1428736"/>
          <a:ext cx="8606760" cy="4952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152128"/>
          </a:xfr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Исполнение доходной части консолидированного бюджета Республики Марий Эл </a:t>
            </a:r>
            <a:br>
              <a:rPr lang="ru-RU" altLang="ru-RU" sz="24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4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за</a:t>
            </a:r>
            <a:r>
              <a:rPr lang="en-US" altLang="ru-RU" sz="24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январь-февраль 2021 года</a:t>
            </a:r>
            <a:endParaRPr lang="ru-RU" altLang="ru-RU" sz="2400" b="1" dirty="0">
              <a:solidFill>
                <a:srgbClr val="A5002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6" descr="gerb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142844" y="0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6" name="Номер слайда 3"/>
          <p:cNvSpPr txBox="1">
            <a:spLocks noGrp="1"/>
          </p:cNvSpPr>
          <p:nvPr/>
        </p:nvSpPr>
        <p:spPr bwMode="auto">
          <a:xfrm>
            <a:off x="8820150" y="65706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800DFEC-9E3C-4428-BA19-DEAC8CC556E0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B96CE9D69C96A4DB9BA4CC074F13A2C" ma:contentTypeVersion="2" ma:contentTypeDescription="Создание документа." ma:contentTypeScope="" ma:versionID="0657294e817495c76f452b72733eacba">
  <xsd:schema xmlns:xsd="http://www.w3.org/2001/XMLSchema" xmlns:xs="http://www.w3.org/2001/XMLSchema" xmlns:p="http://schemas.microsoft.com/office/2006/metadata/properties" xmlns:ns2="57504d04-691e-4fc4-8f09-4f19fdbe90f6" xmlns:ns3="6d7c22ec-c6a4-4777-88aa-bc3c76ac660e" xmlns:ns4="0da00398-2b42-4673-8955-6fdb84dfcd31" targetNamespace="http://schemas.microsoft.com/office/2006/metadata/properties" ma:root="true" ma:fieldsID="3e516f0aa5489f0654a22354d4d07a14" ns2:_="" ns3:_="" ns4:_="">
    <xsd:import namespace="57504d04-691e-4fc4-8f09-4f19fdbe90f6"/>
    <xsd:import namespace="6d7c22ec-c6a4-4777-88aa-bc3c76ac660e"/>
    <xsd:import namespace="0da00398-2b42-4673-8955-6fdb84dfcd3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e__x043f__x0438__x0441__x0430__x043d__x0438__x0435_" minOccurs="0"/>
                <xsd:element ref="ns4:_x041f__x0430__x043f__x043a__x043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04d04-691e-4fc4-8f09-4f19fdbe90f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c22ec-c6a4-4777-88aa-bc3c76ac660e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11" nillable="true" ma:displayName="Описание" ma:internalName="_x041e__x043f__x0438__x0441__x0430__x043d__x0438__x0435_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00398-2b42-4673-8955-6fdb84dfcd31" elementFormDefault="qualified">
    <xsd:import namespace="http://schemas.microsoft.com/office/2006/documentManagement/types"/>
    <xsd:import namespace="http://schemas.microsoft.com/office/infopath/2007/PartnerControls"/>
    <xsd:element name="_x041f__x0430__x043f__x043a__x0430_" ma:index="12" nillable="true" ma:displayName="Папка" ma:default="2019 год" ma:format="Dropdown" ma:internalName="_x041f__x0430__x043f__x043a__x0430_">
      <xsd:simpleType>
        <xsd:restriction base="dms:Choice">
          <xsd:enumeration value="2010 год"/>
          <xsd:enumeration value="2011 год"/>
          <xsd:enumeration value="2012 год"/>
          <xsd:enumeration value="2013 год"/>
          <xsd:enumeration value="2014 год"/>
          <xsd:enumeration value="2015 год"/>
          <xsd:enumeration value="2016 год"/>
          <xsd:enumeration value="2017 год"/>
          <xsd:enumeration value="2018 год"/>
          <xsd:enumeration value="2019 год"/>
          <xsd:enumeration value="2020 год"/>
          <xsd:enumeration value="2021 год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e__x043f__x0438__x0441__x0430__x043d__x0438__x0435_ xmlns="6d7c22ec-c6a4-4777-88aa-bc3c76ac660e">Об итогах исполнения консолидированного бюджета Республики Марий Эл за 2020 год и задачах на 2021 год</_x041e__x043f__x0438__x0441__x0430__x043d__x0438__x0435_>
    <_x041f__x0430__x043f__x043a__x0430_ xmlns="0da00398-2b42-4673-8955-6fdb84dfcd31">2021 год</_x041f__x0430__x043f__x043a__x0430_>
    <_dlc_DocId xmlns="57504d04-691e-4fc4-8f09-4f19fdbe90f6">XXJ7TYMEEKJ2-2564-93</_dlc_DocId>
    <_dlc_DocIdUrl xmlns="57504d04-691e-4fc4-8f09-4f19fdbe90f6">
      <Url>https://vip.gov.mari.ru/minfin/_layouts/DocIdRedir.aspx?ID=XXJ7TYMEEKJ2-2564-93</Url>
      <Description>XXJ7TYMEEKJ2-2564-93</Description>
    </_dlc_DocIdUrl>
  </documentManagement>
</p:properties>
</file>

<file path=customXml/itemProps1.xml><?xml version="1.0" encoding="utf-8"?>
<ds:datastoreItem xmlns:ds="http://schemas.openxmlformats.org/officeDocument/2006/customXml" ds:itemID="{25EF4049-4DC0-458A-9A2F-CEE76D097671}"/>
</file>

<file path=customXml/itemProps2.xml><?xml version="1.0" encoding="utf-8"?>
<ds:datastoreItem xmlns:ds="http://schemas.openxmlformats.org/officeDocument/2006/customXml" ds:itemID="{F7801986-0A07-4A2E-A441-EE3572C52951}"/>
</file>

<file path=customXml/itemProps3.xml><?xml version="1.0" encoding="utf-8"?>
<ds:datastoreItem xmlns:ds="http://schemas.openxmlformats.org/officeDocument/2006/customXml" ds:itemID="{6C89AF5A-0945-443E-A480-D33ECA43329B}"/>
</file>

<file path=customXml/itemProps4.xml><?xml version="1.0" encoding="utf-8"?>
<ds:datastoreItem xmlns:ds="http://schemas.openxmlformats.org/officeDocument/2006/customXml" ds:itemID="{179487EA-BBF0-4202-B8A0-9388816C426C}"/>
</file>

<file path=docProps/app.xml><?xml version="1.0" encoding="utf-8"?>
<Properties xmlns="http://schemas.openxmlformats.org/officeDocument/2006/extended-properties" xmlns:vt="http://schemas.openxmlformats.org/officeDocument/2006/docPropsVTypes">
  <TotalTime>16306</TotalTime>
  <Words>1216</Words>
  <Application>Microsoft Office PowerPoint</Application>
  <PresentationFormat>Экран (4:3)</PresentationFormat>
  <Paragraphs>365</Paragraphs>
  <Slides>25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Оформление по умолчанию</vt:lpstr>
      <vt:lpstr>4_Тема Office</vt:lpstr>
      <vt:lpstr>5_Тема Office</vt:lpstr>
      <vt:lpstr>6_Тема Office</vt:lpstr>
      <vt:lpstr>2_Оформление по умолчанию</vt:lpstr>
      <vt:lpstr>9_Тема Office</vt:lpstr>
      <vt:lpstr>Лист Microsoft Office Excel 97-2003</vt:lpstr>
      <vt:lpstr>Worksheet</vt:lpstr>
      <vt:lpstr>Слайд 1</vt:lpstr>
      <vt:lpstr>Исполнение доходной части консолидированного бюджета Республики Марий Эл за 2020 год, млн. рублей</vt:lpstr>
      <vt:lpstr>Динамика доходов консолидированного бюджета Республики Марий Эл, млн. рублей</vt:lpstr>
      <vt:lpstr>Слайд 4</vt:lpstr>
      <vt:lpstr>Исполнение по налоговым и неналоговым доходам консолидированного бюджета  Республики Марий Эл, млн. рублей</vt:lpstr>
      <vt:lpstr>Исполнение доходной части муниципальных образований Республики Марий Эл за 2020 год</vt:lpstr>
      <vt:lpstr>Слайд 7</vt:lpstr>
      <vt:lpstr> Условия Соглашения с Минфином РФ о мерах по социально-экономическому развитию и оздоровлению государственных финансов Республики Марий Эл </vt:lpstr>
      <vt:lpstr>Исполнение доходной части консолидированного бюджета Республики Марий Эл  за январь-февраль 2021 года</vt:lpstr>
      <vt:lpstr> Частичная компенсация выпадающих доходов  бюджетов муниципальных образований </vt:lpstr>
      <vt:lpstr>Изменения в патентной системе налогообложения (Закон РМЭ от 1 марта 2021 №6-З)</vt:lpstr>
      <vt:lpstr>Резервы пополнения местных бюджетов</vt:lpstr>
      <vt:lpstr>Исполнение расходной части консолидированного бюджета Республики Марий Эл по итогам 2020 года,  млн. рублей</vt:lpstr>
      <vt:lpstr>Расходы социальной сферы  в общем объеме расходов за 2020 год, млн. рублей</vt:lpstr>
      <vt:lpstr>Доля заработной платы в расходах  консолидированного бюджета  за 2020 г., млн. рублей</vt:lpstr>
      <vt:lpstr>Слайд 16</vt:lpstr>
      <vt:lpstr>Слайд 17</vt:lpstr>
      <vt:lpstr>Расходы регионального  дорожного фонда за 2020 год (млн.рублей)</vt:lpstr>
      <vt:lpstr>Расходы по отрасли «Жилищно-коммунальное хозяйство» (без учета бюджетных инвестиций)  за 2020 год, млн. рублей</vt:lpstr>
      <vt:lpstr>Структура межбюджетных трансфертов  муниципальным образованиям за 2020 год</vt:lpstr>
      <vt:lpstr>Итоги исполнения консолидированного бюджета  Республики Марий Эл за 2020 год, млн. рублей</vt:lpstr>
      <vt:lpstr>Государственный долг Республики  Марий Эл  на 1 января 2021 г., млн. рублей</vt:lpstr>
      <vt:lpstr>Выполнение условий соглашений о реструктуризации бюджетных кредитов по итогам 2020 года</vt:lpstr>
      <vt:lpstr>Приказ Минфина РФ от 28 декабря 2016 г. № 243н</vt:lpstr>
      <vt:lpstr>Задачи на предстоящий период:</vt:lpstr>
    </vt:vector>
  </TitlesOfParts>
  <Company>NhT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Слайды к коллегии 3.03.2021 года</dc:title>
  <dc:creator>307_STV</dc:creator>
  <cp:lastModifiedBy>MF-ShuTV</cp:lastModifiedBy>
  <cp:revision>1137</cp:revision>
  <cp:lastPrinted>2021-03-02T06:36:23Z</cp:lastPrinted>
  <dcterms:created xsi:type="dcterms:W3CDTF">2013-01-21T07:41:20Z</dcterms:created>
  <dcterms:modified xsi:type="dcterms:W3CDTF">2021-03-02T09:50:40Z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0x0101005B96CE9D69C96A4DB9BA4CC074F13A2C</vt:lpwstr>
  </property>
  <property fmtid="{D5CDD505-2E9C-101B-9397-08002B2CF9AE}" pid="3" name="_dlc_DocIdItemGuid">
    <vt:lpwstr>2b33f3f1-9a22-494a-96eb-69c42642e074</vt:lpwstr>
  </property>
</Properties>
</file>